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300" r:id="rId2"/>
    <p:sldId id="428" r:id="rId3"/>
    <p:sldId id="479" r:id="rId4"/>
    <p:sldId id="480" r:id="rId5"/>
    <p:sldId id="481" r:id="rId6"/>
    <p:sldId id="469" r:id="rId7"/>
    <p:sldId id="467" r:id="rId8"/>
    <p:sldId id="473" r:id="rId9"/>
    <p:sldId id="483" r:id="rId10"/>
    <p:sldId id="485" r:id="rId11"/>
    <p:sldId id="482" r:id="rId12"/>
    <p:sldId id="470" r:id="rId13"/>
    <p:sldId id="451" r:id="rId14"/>
    <p:sldId id="452" r:id="rId15"/>
    <p:sldId id="458" r:id="rId16"/>
    <p:sldId id="464" r:id="rId17"/>
    <p:sldId id="461" r:id="rId18"/>
    <p:sldId id="462" r:id="rId19"/>
    <p:sldId id="463" r:id="rId20"/>
    <p:sldId id="433" r:id="rId21"/>
    <p:sldId id="471" r:id="rId22"/>
    <p:sldId id="430" r:id="rId23"/>
    <p:sldId id="474" r:id="rId24"/>
    <p:sldId id="456" r:id="rId25"/>
    <p:sldId id="457" r:id="rId26"/>
    <p:sldId id="475" r:id="rId27"/>
    <p:sldId id="465" r:id="rId28"/>
    <p:sldId id="450" r:id="rId29"/>
    <p:sldId id="449" r:id="rId30"/>
    <p:sldId id="431" r:id="rId31"/>
    <p:sldId id="434" r:id="rId32"/>
    <p:sldId id="447" r:id="rId33"/>
    <p:sldId id="435" r:id="rId34"/>
    <p:sldId id="478" r:id="rId35"/>
    <p:sldId id="453" r:id="rId36"/>
    <p:sldId id="446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63">
          <p15:clr>
            <a:srgbClr val="A4A3A4"/>
          </p15:clr>
        </p15:guide>
        <p15:guide id="2" orient="horz" pos="4212">
          <p15:clr>
            <a:srgbClr val="A4A3A4"/>
          </p15:clr>
        </p15:guide>
        <p15:guide id="3" orient="horz" pos="3887">
          <p15:clr>
            <a:srgbClr val="A4A3A4"/>
          </p15:clr>
        </p15:guide>
        <p15:guide id="4" pos="3943">
          <p15:clr>
            <a:srgbClr val="A4A3A4"/>
          </p15:clr>
        </p15:guide>
        <p15:guide id="5" pos="2279">
          <p15:clr>
            <a:srgbClr val="A4A3A4"/>
          </p15:clr>
        </p15:guide>
        <p15:guide id="6" pos="545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FF"/>
    <a:srgbClr val="F04187"/>
    <a:srgbClr val="BF0000"/>
    <a:srgbClr val="5F5F5F"/>
    <a:srgbClr val="000000"/>
    <a:srgbClr val="414042"/>
    <a:srgbClr val="00B4E5"/>
    <a:srgbClr val="0094BC"/>
    <a:srgbClr val="001D32"/>
    <a:srgbClr val="7F7F7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86364" autoAdjust="0"/>
  </p:normalViewPr>
  <p:slideViewPr>
    <p:cSldViewPr snapToGrid="0" snapToObjects="1">
      <p:cViewPr>
        <p:scale>
          <a:sx n="60" d="100"/>
          <a:sy n="60" d="100"/>
        </p:scale>
        <p:origin x="-52" y="-104"/>
      </p:cViewPr>
      <p:guideLst>
        <p:guide orient="horz" pos="463"/>
        <p:guide orient="horz" pos="4212"/>
        <p:guide orient="horz" pos="3887"/>
        <p:guide pos="3943"/>
        <p:guide pos="2279"/>
        <p:guide pos="54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752"/>
    </p:cViewPr>
  </p:sorterViewPr>
  <p:notesViewPr>
    <p:cSldViewPr snapToGrid="0" snapToObjects="1">
      <p:cViewPr varScale="1">
        <p:scale>
          <a:sx n="86" d="100"/>
          <a:sy n="86" d="100"/>
        </p:scale>
        <p:origin x="-3090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itchFamily="34" charset="0"/>
                <a:cs typeface="Arial" pitchFamily="34" charset="0"/>
              </a:rPr>
              <a:pPr/>
              <a:t>4/20/2017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2011 LENOVO CONFIDENTIAL. All rights reserved</a:t>
            </a:r>
            <a:r>
              <a:rPr lang="en-US" sz="800" cap="all" dirty="0" smtClean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800" cap="all" dirty="0">
              <a:solidFill>
                <a:srgbClr val="93959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915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F23CF275-28B3-497F-9AED-85D5F023BA5C}" type="datetimeFigureOut">
              <a:rPr lang="en-US" smtClean="0"/>
              <a:pPr/>
              <a:t>4/20/2017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800" cap="all" dirty="0" smtClean="0">
                <a:solidFill>
                  <a:srgbClr val="939598"/>
                </a:solidFill>
              </a:rPr>
              <a:t>2011 LENOVO CONFIDENTIAL.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fld id="{4AED87EB-65D7-4500-873C-410831173A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9331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charmhelpers.core.unitdata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charmhelpers.core.hookenv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open('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django.yaml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') as f: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yaml.safe_load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f.read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k, v in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django_cfg.items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db.set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(k, v)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db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manage(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not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isinstance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list):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cmd.split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 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 = [python(), 'manage.py']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 = []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extra.append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('--settings=%s' %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('maintenance', ' '.join(['manage.py']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call(exe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extra)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call(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subprocess.check_call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cwd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('source-path'))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pip():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().get('pip',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/bin/pip')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python():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().get('python',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/bin/python')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metadata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summary: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identity service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maintainer: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Charmers &lt;openstack-charmers@lists.ubuntu.com&gt;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description: </a:t>
            </a:r>
            <a:r>
              <a:rPr lang="en-US" altLang="zh-CN" dirty="0" smtClean="0"/>
              <a:t>|</a:t>
            </a:r>
            <a:br>
              <a:rPr lang="en-US" altLang="zh-CN" dirty="0" smtClean="0"/>
            </a:br>
            <a:r>
              <a:rPr lang="en-US" altLang="zh-CN" dirty="0" smtClean="0"/>
              <a:t> Keystone is an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project that provides Identity, Token, Catalog and</a:t>
            </a:r>
            <a:br>
              <a:rPr lang="en-US" altLang="zh-CN" dirty="0" smtClean="0"/>
            </a:br>
            <a:r>
              <a:rPr lang="en-US" altLang="zh-CN" dirty="0" smtClean="0"/>
              <a:t> Policy services for use specifically by projects in the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family. It</a:t>
            </a:r>
            <a:br>
              <a:rPr lang="en-US" altLang="zh-CN" dirty="0" smtClean="0"/>
            </a:br>
            <a:r>
              <a:rPr lang="en-US" altLang="zh-CN" dirty="0" smtClean="0"/>
              <a:t> implements </a:t>
            </a:r>
            <a:r>
              <a:rPr lang="en-US" altLang="zh-CN" dirty="0" err="1" smtClean="0"/>
              <a:t>OpenStack’s</a:t>
            </a:r>
            <a:r>
              <a:rPr lang="en-US" altLang="zh-CN" dirty="0" smtClean="0"/>
              <a:t> Identity API.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identity</a:t>
            </a:r>
            <a:br>
              <a:rPr lang="en-US" altLang="zh-CN" dirty="0" smtClean="0"/>
            </a:br>
            <a:r>
              <a:rPr lang="en-US" altLang="zh-CN" dirty="0" smtClean="0"/>
              <a:t>  - misc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xenial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trusty</a:t>
            </a:r>
            <a:br>
              <a:rPr lang="en-US" altLang="zh-CN" dirty="0" smtClean="0"/>
            </a:br>
            <a:r>
              <a:rPr lang="en-US" altLang="zh-CN" dirty="0" smtClean="0"/>
              <a:t>  - </a:t>
            </a:r>
            <a:r>
              <a:rPr lang="en-US" altLang="zh-CN" dirty="0" err="1" smtClean="0"/>
              <a:t>yakkety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extra-bindings: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public: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internal: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nrpe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-external-master: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nrpe</a:t>
            </a:r>
            <a:r>
              <a:rPr lang="en-US" altLang="zh-CN" dirty="0" smtClean="0"/>
              <a:t>-external-master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identity-service: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identity-notifications: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keystone-notifications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keystone-admin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identity-credentials: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keystone-credentials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shared-db: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-shared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pgsql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pgsql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hacluster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domain-backend: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keystone-domain-backend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peers: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cluster: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keystone-ha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Base layer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Interface layer defines service that can be “connected” to, </a:t>
            </a:r>
            <a:r>
              <a:rPr lang="en-US" sz="1100" kern="1200" dirty="0" err="1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eg</a:t>
            </a:r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. DB. Parameters are passed via interface; how to connect is determined by application, not charm.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Charm layer defines “states”, “hooks”, and application logics.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when_not</a:t>
            </a:r>
            <a:r>
              <a:rPr lang="en-US" dirty="0" smtClean="0"/>
              <a:t>(‘a’)</a:t>
            </a:r>
          </a:p>
          <a:p>
            <a:r>
              <a:rPr lang="en-US" dirty="0" smtClean="0"/>
              <a:t>Def</a:t>
            </a:r>
            <a:r>
              <a:rPr lang="en-US" baseline="0" dirty="0" smtClean="0"/>
              <a:t> this():</a:t>
            </a:r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set_state</a:t>
            </a:r>
            <a:r>
              <a:rPr lang="en-US" baseline="0" dirty="0" smtClean="0"/>
              <a:t>(“b”)</a:t>
            </a:r>
          </a:p>
          <a:p>
            <a:r>
              <a:rPr lang="en-US" baseline="0" dirty="0" smtClean="0"/>
              <a:t>  pass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@when(‘b’)</a:t>
            </a:r>
          </a:p>
          <a:p>
            <a:r>
              <a:rPr lang="en-US" baseline="0" dirty="0" smtClean="0"/>
              <a:t>Def that():</a:t>
            </a:r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set_state</a:t>
            </a:r>
            <a:r>
              <a:rPr lang="en-US" baseline="0" dirty="0" smtClean="0"/>
              <a:t>(“c”)</a:t>
            </a:r>
          </a:p>
          <a:p>
            <a:r>
              <a:rPr lang="en-US" baseline="0" dirty="0" smtClean="0"/>
              <a:t>  pass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Import time</a:t>
            </a:r>
          </a:p>
          <a:p>
            <a:r>
              <a:rPr lang="en-US" baseline="0" dirty="0" err="1" smtClean="0"/>
              <a:t>time.time</a:t>
            </a:r>
            <a:r>
              <a:rPr lang="en-US" baseline="0" dirty="0" smtClean="0"/>
              <a:t>() =&gt; 9834092492094.998</a:t>
            </a:r>
          </a:p>
          <a:p>
            <a:r>
              <a:rPr lang="en-US" baseline="0" dirty="0" err="1" smtClean="0"/>
              <a:t>time.ctime</a:t>
            </a:r>
            <a:r>
              <a:rPr lang="en-US" baseline="0" dirty="0" smtClean="0"/>
              <a:t>(</a:t>
            </a:r>
            <a:r>
              <a:rPr lang="en-US" baseline="0" dirty="0" err="1" smtClean="0"/>
              <a:t>time.time</a:t>
            </a:r>
            <a:r>
              <a:rPr lang="en-US" baseline="0" dirty="0" smtClean="0"/>
              <a:t>()) =&gt; Fri 10:17 May 01, 2017</a:t>
            </a:r>
          </a:p>
          <a:p>
            <a:r>
              <a:rPr lang="en-US" baseline="0" dirty="0" smtClean="0"/>
              <a:t>with open(“/</a:t>
            </a:r>
            <a:r>
              <a:rPr lang="en-US" baseline="0" dirty="0" err="1" smtClean="0"/>
              <a:t>tmp</a:t>
            </a:r>
            <a:r>
              <a:rPr lang="en-US" baseline="0" dirty="0" smtClean="0"/>
              <a:t>/</a:t>
            </a:r>
            <a:r>
              <a:rPr lang="en-US" baseline="0" dirty="0" err="1" smtClean="0"/>
              <a:t>juju.log”,’a</a:t>
            </a:r>
            <a:r>
              <a:rPr lang="en-US" baseline="0" dirty="0" smtClean="0"/>
              <a:t>’) as f:</a:t>
            </a:r>
          </a:p>
          <a:p>
            <a:r>
              <a:rPr lang="en-US" baseline="0" dirty="0" smtClean="0"/>
              <a:t>   </a:t>
            </a:r>
            <a:r>
              <a:rPr lang="en-US" baseline="0" dirty="0" err="1" smtClean="0"/>
              <a:t>f.write</a:t>
            </a:r>
            <a:r>
              <a:rPr lang="en-US" baseline="0" dirty="0" smtClean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Pattern 1: resources metadata</a:t>
            </a:r>
            <a:r>
              <a:rPr lang="en-US" baseline="0" dirty="0" smtClean="0"/>
              <a:t> are registered before they become available for consumption, whereas in pattern 2 resource is created on the fly.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Pattern 2: is an ideal that resource can be</a:t>
            </a:r>
            <a:r>
              <a:rPr lang="en-US" baseline="0" dirty="0" smtClean="0"/>
              <a:t> created on the fly, which is observed in juju creating LXD container when deploying workload, 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openstack</a:t>
            </a:r>
            <a:r>
              <a:rPr lang="en-US" baseline="0" dirty="0" smtClean="0"/>
              <a:t> base. In the end, we want the entire system appear to operator to have this capability by hiding complexity within the system.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dirty="0" smtClean="0"/>
              <a:t>Need to </a:t>
            </a:r>
            <a:r>
              <a:rPr lang="en-US" altLang="zh-CN" dirty="0" err="1" smtClean="0"/>
              <a:t>fingure</a:t>
            </a:r>
            <a:r>
              <a:rPr lang="en-US" altLang="zh-CN" baseline="0" dirty="0" smtClean="0"/>
              <a:t> out 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smtClean="0">
                <a:solidFill>
                  <a:schemeClr val="tx1"/>
                </a:solidFill>
              </a:rPr>
              <a:t> 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:"default",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"model-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uuid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</a:t>
            </a:r>
            <a:r>
              <a:rPr lang="en-US" altLang="zh-CN" sz="1600" dirty="0" smtClean="0">
                <a:solidFill>
                  <a:schemeClr val="tx1"/>
                </a:solidFill>
              </a:rPr>
              <a:t>:"719d9a06-3d86-44fa-8e4d-e65232c8a84c",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"controller-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uuid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</a:t>
            </a:r>
            <a:r>
              <a:rPr lang="en-US" altLang="zh-CN" sz="1600" dirty="0" smtClean="0">
                <a:solidFill>
                  <a:schemeClr val="tx1"/>
                </a:solidFill>
              </a:rPr>
              <a:t>:"4b112187-fa26-401e-8116-e21ac2dd868a",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"controller-name"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-test",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"owner"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"cloud"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"region"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localhost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"type"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"life"</a:t>
            </a:r>
            <a:r>
              <a:rPr lang="en-US" altLang="zh-CN" sz="1600" dirty="0" smtClean="0">
                <a:solidFill>
                  <a:schemeClr val="tx1"/>
                </a:solidFill>
              </a:rPr>
              <a:t>:"alive",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"status"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"current"</a:t>
            </a:r>
            <a:r>
              <a:rPr lang="en-US" altLang="zh-CN" sz="1600" dirty="0" smtClean="0">
                <a:solidFill>
                  <a:schemeClr val="tx1"/>
                </a:solidFill>
              </a:rPr>
              <a:t>:"available",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"since"</a:t>
            </a:r>
            <a:r>
              <a:rPr lang="en-US" altLang="zh-CN" sz="1600" dirty="0" smtClean="0">
                <a:solidFill>
                  <a:schemeClr val="tx1"/>
                </a:solidFill>
              </a:rPr>
              <a:t>:"2017-04-06"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"users"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"admin"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"display-name"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"access"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"last-connection"</a:t>
            </a:r>
            <a:r>
              <a:rPr lang="en-US" altLang="zh-CN" sz="1600" dirty="0" smtClean="0">
                <a:solidFill>
                  <a:schemeClr val="tx1"/>
                </a:solidFill>
              </a:rPr>
              <a:t>:"1 hour ago"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"machines"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"0"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"1"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"2"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"9"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}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charmhelpers.core.unitdata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charmhelpers.core.hookenv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open('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django.yaml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') as f: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yaml.safe_load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f.read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k, v in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django_cfg.items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db.set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(k, v)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db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manage(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not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isinstance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list):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cmd.split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 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 = [python(), 'manage.py']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 = []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extra.append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('--settings=%s' %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('maintenance', ' '.join(['manage.py']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call(exe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extra)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call(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subprocess.check_call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cwd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('source-path'))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pip():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().get('pip',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/bin/pip')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python():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().get('python',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/bin/python')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metadata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summary: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identity service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maintainer: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Charmers &lt;openstack-charmers@lists.ubuntu.com&gt;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description: </a:t>
            </a:r>
            <a:r>
              <a:rPr lang="en-US" altLang="zh-CN" dirty="0" smtClean="0"/>
              <a:t>|</a:t>
            </a:r>
            <a:br>
              <a:rPr lang="en-US" altLang="zh-CN" dirty="0" smtClean="0"/>
            </a:br>
            <a:r>
              <a:rPr lang="en-US" altLang="zh-CN" dirty="0" smtClean="0"/>
              <a:t> Keystone is an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project that provides Identity, Token, Catalog and</a:t>
            </a:r>
            <a:br>
              <a:rPr lang="en-US" altLang="zh-CN" dirty="0" smtClean="0"/>
            </a:br>
            <a:r>
              <a:rPr lang="en-US" altLang="zh-CN" dirty="0" smtClean="0"/>
              <a:t> Policy services for use specifically by projects in the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family. It</a:t>
            </a:r>
            <a:br>
              <a:rPr lang="en-US" altLang="zh-CN" dirty="0" smtClean="0"/>
            </a:br>
            <a:r>
              <a:rPr lang="en-US" altLang="zh-CN" dirty="0" smtClean="0"/>
              <a:t> implements </a:t>
            </a:r>
            <a:r>
              <a:rPr lang="en-US" altLang="zh-CN" dirty="0" err="1" smtClean="0"/>
              <a:t>OpenStack’s</a:t>
            </a:r>
            <a:r>
              <a:rPr lang="en-US" altLang="zh-CN" dirty="0" smtClean="0"/>
              <a:t> Identity API.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identity</a:t>
            </a:r>
            <a:br>
              <a:rPr lang="en-US" altLang="zh-CN" dirty="0" smtClean="0"/>
            </a:br>
            <a:r>
              <a:rPr lang="en-US" altLang="zh-CN" dirty="0" smtClean="0"/>
              <a:t>  - misc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xenial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trusty</a:t>
            </a:r>
            <a:br>
              <a:rPr lang="en-US" altLang="zh-CN" dirty="0" smtClean="0"/>
            </a:br>
            <a:r>
              <a:rPr lang="en-US" altLang="zh-CN" dirty="0" smtClean="0"/>
              <a:t>  - </a:t>
            </a:r>
            <a:r>
              <a:rPr lang="en-US" altLang="zh-CN" dirty="0" err="1" smtClean="0"/>
              <a:t>yakkety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extra-bindings: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public: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internal: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nrpe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-external-master: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nrpe</a:t>
            </a:r>
            <a:r>
              <a:rPr lang="en-US" altLang="zh-CN" dirty="0" smtClean="0"/>
              <a:t>-external-master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identity-service: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identity-notifications: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keystone-notifications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keystone-admin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identity-credentials: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keystone-credentials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shared-db: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-shared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pgsql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pgsql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hacluster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domain-backend: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keystone-domain-backend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peers: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cluster: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keystone-ha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9.png"/><Relationship Id="rId3" Type="http://schemas.openxmlformats.org/officeDocument/2006/relationships/image" Target="../media/image17.jpeg"/><Relationship Id="rId21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587" y="-1"/>
            <a:ext cx="12190412" cy="6857107"/>
          </a:xfrm>
          <a:prstGeom prst="rect">
            <a:avLst/>
          </a:prstGeom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0757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Oval 76"/>
          <p:cNvSpPr/>
          <p:nvPr userDrawn="1"/>
        </p:nvSpPr>
        <p:spPr>
          <a:xfrm>
            <a:off x="3460129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271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346" y="5468108"/>
            <a:ext cx="310896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3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Oval 70"/>
          <p:cNvSpPr/>
          <p:nvPr userDrawn="1"/>
        </p:nvSpPr>
        <p:spPr>
          <a:xfrm>
            <a:off x="6307302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67" name="Oval 66"/>
          <p:cNvSpPr/>
          <p:nvPr userDrawn="1"/>
        </p:nvSpPr>
        <p:spPr>
          <a:xfrm>
            <a:off x="597030" y="5468108"/>
            <a:ext cx="310896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68" name="Picture 5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45212" y="5515986"/>
            <a:ext cx="214533" cy="215141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5236131" y="5463092"/>
            <a:ext cx="310896" cy="315912"/>
            <a:chOff x="5236131" y="5463092"/>
            <a:chExt cx="310896" cy="315912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7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1304766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1" name="Group 50"/>
          <p:cNvGrpSpPr/>
          <p:nvPr userDrawn="1"/>
        </p:nvGrpSpPr>
        <p:grpSpPr>
          <a:xfrm>
            <a:off x="4495905" y="5442941"/>
            <a:ext cx="365760" cy="365760"/>
            <a:chOff x="2355828" y="5442941"/>
            <a:chExt cx="365760" cy="365760"/>
          </a:xfrm>
        </p:grpSpPr>
        <p:sp>
          <p:nvSpPr>
            <p:cNvPr id="54" name="Oval 53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3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 userDrawn="1"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5465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7" name="Picture 6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0" name="Picture 8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0444977" y="2920589"/>
            <a:ext cx="2616181" cy="871514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3094779" y="5468108"/>
            <a:ext cx="311523" cy="315559"/>
            <a:chOff x="3094779" y="5468108"/>
            <a:chExt cx="311523" cy="315559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9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40" name="Oval 39"/>
          <p:cNvSpPr/>
          <p:nvPr userDrawn="1"/>
        </p:nvSpPr>
        <p:spPr>
          <a:xfrm>
            <a:off x="953427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2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006777" y="5515986"/>
            <a:ext cx="204196" cy="215141"/>
          </a:xfrm>
          <a:prstGeom prst="rect">
            <a:avLst/>
          </a:prstGeom>
          <a:noFill/>
        </p:spPr>
      </p:pic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397858" y="5540155"/>
            <a:ext cx="238430" cy="145035"/>
          </a:xfrm>
          <a:prstGeom prst="rect">
            <a:avLst/>
          </a:prstGeom>
          <a:noFill/>
        </p:spPr>
      </p:pic>
      <p:pic>
        <p:nvPicPr>
          <p:cNvPr id="79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516727" y="5508038"/>
            <a:ext cx="197701" cy="197481"/>
          </a:xfrm>
          <a:prstGeom prst="rect">
            <a:avLst/>
          </a:prstGeom>
          <a:noFill/>
        </p:spPr>
      </p:pic>
      <p:pic>
        <p:nvPicPr>
          <p:cNvPr id="80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345757" y="5552717"/>
            <a:ext cx="233986" cy="165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4988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735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4735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3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774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557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cs typeface="Arial" pitchFamily="34" charset="0"/>
              </a:rPr>
              <a:t>2016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4"/>
            <a:ext cx="7884015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4084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3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1658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Layout -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1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4384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P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2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5037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DAR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7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0969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716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5120" y="3464892"/>
            <a:ext cx="1200544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add picture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58288" y="4770438"/>
            <a:ext cx="168910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5120" y="4664439"/>
            <a:ext cx="1200544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0444977" y="2920589"/>
            <a:ext cx="2616181" cy="871514"/>
          </a:xfrm>
          <a:prstGeom prst="rect">
            <a:avLst/>
          </a:prstGeom>
        </p:spPr>
      </p:pic>
      <p:pic>
        <p:nvPicPr>
          <p:cNvPr id="71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0757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Oval 71"/>
          <p:cNvSpPr/>
          <p:nvPr userDrawn="1"/>
        </p:nvSpPr>
        <p:spPr>
          <a:xfrm>
            <a:off x="3460129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3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271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346" y="5468108"/>
            <a:ext cx="310896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5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Oval 75"/>
          <p:cNvSpPr/>
          <p:nvPr userDrawn="1"/>
        </p:nvSpPr>
        <p:spPr>
          <a:xfrm>
            <a:off x="6307302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77" name="Oval 76"/>
          <p:cNvSpPr/>
          <p:nvPr userDrawn="1"/>
        </p:nvSpPr>
        <p:spPr>
          <a:xfrm>
            <a:off x="597030" y="5468108"/>
            <a:ext cx="310896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45212" y="5515986"/>
            <a:ext cx="214533" cy="215141"/>
          </a:xfrm>
          <a:prstGeom prst="rect">
            <a:avLst/>
          </a:prstGeom>
          <a:noFill/>
        </p:spPr>
      </p:pic>
      <p:grpSp>
        <p:nvGrpSpPr>
          <p:cNvPr id="79" name="Group 78"/>
          <p:cNvGrpSpPr/>
          <p:nvPr userDrawn="1"/>
        </p:nvGrpSpPr>
        <p:grpSpPr>
          <a:xfrm>
            <a:off x="5236131" y="5463092"/>
            <a:ext cx="310896" cy="315912"/>
            <a:chOff x="5236131" y="5463092"/>
            <a:chExt cx="310896" cy="315912"/>
          </a:xfrm>
        </p:grpSpPr>
        <p:sp>
          <p:nvSpPr>
            <p:cNvPr id="80" name="Oval 79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1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2" name="Group 81"/>
          <p:cNvGrpSpPr/>
          <p:nvPr userDrawn="1"/>
        </p:nvGrpSpPr>
        <p:grpSpPr>
          <a:xfrm>
            <a:off x="1304766" y="5468108"/>
            <a:ext cx="310896" cy="310896"/>
            <a:chOff x="4523337" y="5468108"/>
            <a:chExt cx="310896" cy="310896"/>
          </a:xfrm>
        </p:grpSpPr>
        <p:sp>
          <p:nvSpPr>
            <p:cNvPr id="83" name="Oval 82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4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5" name="Group 84"/>
          <p:cNvGrpSpPr/>
          <p:nvPr userDrawn="1"/>
        </p:nvGrpSpPr>
        <p:grpSpPr>
          <a:xfrm>
            <a:off x="4495905" y="5442941"/>
            <a:ext cx="365760" cy="365760"/>
            <a:chOff x="2355828" y="5442941"/>
            <a:chExt cx="365760" cy="365760"/>
          </a:xfrm>
        </p:grpSpPr>
        <p:sp>
          <p:nvSpPr>
            <p:cNvPr id="86" name="Oval 85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7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pic>
        <p:nvPicPr>
          <p:cNvPr id="88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5465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Group 90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92" name="Oval 91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3" name="Picture 92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94" name="Group 93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95" name="Oval 94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6" name="Picture 6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97" name="Group 96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98" name="Oval 97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9" name="Picture 8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grpSp>
        <p:nvGrpSpPr>
          <p:cNvPr id="100" name="Group 99"/>
          <p:cNvGrpSpPr/>
          <p:nvPr userDrawn="1"/>
        </p:nvGrpSpPr>
        <p:grpSpPr>
          <a:xfrm>
            <a:off x="3094779" y="5468108"/>
            <a:ext cx="311523" cy="315559"/>
            <a:chOff x="3094779" y="5468108"/>
            <a:chExt cx="311523" cy="315559"/>
          </a:xfrm>
        </p:grpSpPr>
        <p:sp>
          <p:nvSpPr>
            <p:cNvPr id="101" name="Oval 100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102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125" name="Oval 124"/>
          <p:cNvSpPr/>
          <p:nvPr userDrawn="1"/>
        </p:nvSpPr>
        <p:spPr>
          <a:xfrm>
            <a:off x="953427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126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006777" y="5515986"/>
            <a:ext cx="204196" cy="215141"/>
          </a:xfrm>
          <a:prstGeom prst="rect">
            <a:avLst/>
          </a:prstGeom>
          <a:noFill/>
        </p:spPr>
      </p:pic>
      <p:pic>
        <p:nvPicPr>
          <p:cNvPr id="127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397858" y="5540155"/>
            <a:ext cx="238430" cy="145035"/>
          </a:xfrm>
          <a:prstGeom prst="rect">
            <a:avLst/>
          </a:prstGeom>
          <a:noFill/>
        </p:spPr>
      </p:pic>
      <p:pic>
        <p:nvPicPr>
          <p:cNvPr id="128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516727" y="5508038"/>
            <a:ext cx="197701" cy="197481"/>
          </a:xfrm>
          <a:prstGeom prst="rect">
            <a:avLst/>
          </a:prstGeom>
          <a:noFill/>
        </p:spPr>
      </p:pic>
      <p:pic>
        <p:nvPicPr>
          <p:cNvPr id="129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345757" y="5552717"/>
            <a:ext cx="233986" cy="165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60566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025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20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800850" cy="61356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5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3859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2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576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576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6"/>
            <a:ext cx="11073385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7895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383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383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 userDrawn="1"/>
        </p:nvGrpSpPr>
        <p:grpSpPr bwMode="gray">
          <a:xfrm>
            <a:off x="1828170" y="1525134"/>
            <a:ext cx="8535661" cy="4341742"/>
            <a:chOff x="1828170" y="1258957"/>
            <a:chExt cx="8535661" cy="434174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ounded Rectangle 5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 userDrawn="1"/>
        </p:nvGrpSpPr>
        <p:grpSpPr bwMode="gray">
          <a:xfrm>
            <a:off x="5853433" y="1265716"/>
            <a:ext cx="485134" cy="485134"/>
            <a:chOff x="5853433" y="734066"/>
            <a:chExt cx="485134" cy="485134"/>
          </a:xfrm>
        </p:grpSpPr>
        <p:sp>
          <p:nvSpPr>
            <p:cNvPr id="62" name="Oval 61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63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08694" y="2791839"/>
            <a:ext cx="5374610" cy="1246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9771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1"/>
            <a:ext cx="12192000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8895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cs typeface="Arial" pitchFamily="34" charset="0"/>
              </a:rPr>
              <a:t>2016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section header 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63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178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345" y="6329604"/>
            <a:ext cx="118872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1990" y="4087549"/>
            <a:ext cx="347589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18669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9395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9395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141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1141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1479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23887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TextBox slide number"/>
          <p:cNvSpPr txBox="1"/>
          <p:nvPr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302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9" r:id="rId2"/>
    <p:sldLayoutId id="2147483670" r:id="rId3"/>
    <p:sldLayoutId id="2147483654" r:id="rId4"/>
    <p:sldLayoutId id="2147483672" r:id="rId5"/>
    <p:sldLayoutId id="2147483661" r:id="rId6"/>
    <p:sldLayoutId id="2147483671" r:id="rId7"/>
    <p:sldLayoutId id="2147483673" r:id="rId8"/>
    <p:sldLayoutId id="2147483678" r:id="rId9"/>
    <p:sldLayoutId id="2147483662" r:id="rId10"/>
    <p:sldLayoutId id="2147483674" r:id="rId11"/>
    <p:sldLayoutId id="2147483691" r:id="rId12"/>
    <p:sldLayoutId id="2147483690" r:id="rId13"/>
    <p:sldLayoutId id="2147483692" r:id="rId14"/>
    <p:sldLayoutId id="2147483695" r:id="rId15"/>
    <p:sldLayoutId id="2147483694" r:id="rId16"/>
    <p:sldLayoutId id="2147483697" r:id="rId17"/>
    <p:sldLayoutId id="2147483698" r:id="rId18"/>
    <p:sldLayoutId id="2147483699" r:id="rId19"/>
    <p:sldLayoutId id="2147483700" r:id="rId20"/>
    <p:sldLayoutId id="2147483681" r:id="rId21"/>
    <p:sldLayoutId id="2147483682" r:id="rId22"/>
    <p:sldLayoutId id="2147483657" r:id="rId23"/>
    <p:sldLayoutId id="2147483676" r:id="rId24"/>
    <p:sldLayoutId id="2147483680" r:id="rId25"/>
    <p:sldLayoutId id="2147483659" r:id="rId26"/>
    <p:sldLayoutId id="2147483675" r:id="rId27"/>
    <p:sldLayoutId id="2147483668" r:id="rId28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yum.baseurl.org/wiki/Faq" TargetMode="External"/><Relationship Id="rId2" Type="http://schemas.openxmlformats.org/officeDocument/2006/relationships/hyperlink" Target="http://stackoverflow.com/questions/23589971/yum-not-working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solution</a:t>
            </a:r>
            <a:br>
              <a:rPr lang="en-US" dirty="0" smtClean="0"/>
            </a:br>
            <a:r>
              <a:rPr lang="en-US" sz="3200" dirty="0" smtClean="0"/>
              <a:t>Tech talk: Juju &amp; charms</a:t>
            </a:r>
            <a:endParaRPr lang="en-US" sz="3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</a:t>
            </a:r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Xiaogang Zhou, Feng Xia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4/20/2017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717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</a:t>
            </a:r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62410" y="435935"/>
            <a:ext cx="0" cy="5991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 rot="16200000">
            <a:off x="-4988053" y="465281"/>
            <a:ext cx="11073384" cy="521208"/>
          </a:xfrm>
        </p:spPr>
        <p:txBody>
          <a:bodyPr/>
          <a:lstStyle/>
          <a:p>
            <a:r>
              <a:rPr lang="en-US" dirty="0" smtClean="0"/>
              <a:t>Juju</a:t>
            </a:r>
            <a:r>
              <a:rPr lang="en-US" dirty="0" smtClean="0"/>
              <a:t> </a:t>
            </a:r>
            <a:r>
              <a:rPr lang="en-US" dirty="0" smtClean="0"/>
              <a:t>bootstrap process</a:t>
            </a:r>
            <a:endParaRPr lang="en-US" dirty="0"/>
          </a:p>
        </p:txBody>
      </p:sp>
      <p:pic>
        <p:nvPicPr>
          <p:cNvPr id="15" name="Picture 14" descr="juju bootstrap proces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0726" y="228783"/>
            <a:ext cx="10644884" cy="66292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268416" y="210994"/>
            <a:ext cx="2920409" cy="523220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 pitchFamily="34" charset="0"/>
                <a:cs typeface="Arial" pitchFamily="34" charset="0"/>
              </a:rPr>
              <a:t>Legend:</a:t>
            </a:r>
          </a:p>
          <a:p>
            <a:pPr>
              <a:buFontTx/>
              <a:buChar char="-"/>
            </a:pPr>
            <a:r>
              <a:rPr lang="en-US" sz="1400" dirty="0" smtClean="0">
                <a:latin typeface="Calibri" pitchFamily="34" charset="0"/>
                <a:cs typeface="Arial" pitchFamily="34" charset="0"/>
              </a:rPr>
              <a:t> </a:t>
            </a:r>
            <a:r>
              <a:rPr lang="en-US" sz="1400" dirty="0" smtClean="0">
                <a:latin typeface="Calibri" pitchFamily="34" charset="0"/>
                <a:cs typeface="Arial" pitchFamily="34" charset="0"/>
              </a:rPr>
              <a:t>Green</a:t>
            </a:r>
            <a:r>
              <a:rPr lang="en-US" sz="1400" dirty="0" smtClean="0">
                <a:latin typeface="Calibri" pitchFamily="34" charset="0"/>
                <a:cs typeface="Arial" pitchFamily="34" charset="0"/>
              </a:rPr>
              <a:t>: </a:t>
            </a:r>
            <a:r>
              <a:rPr lang="en-US" sz="1400" dirty="0" smtClean="0">
                <a:latin typeface="Calibri" pitchFamily="34" charset="0"/>
                <a:cs typeface="Arial" pitchFamily="34" charset="0"/>
              </a:rPr>
              <a:t>provider hook</a:t>
            </a:r>
            <a:endParaRPr lang="en-US" sz="14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6" name="Down Arrow 15"/>
          <p:cNvSpPr/>
          <p:nvPr/>
        </p:nvSpPr>
        <p:spPr>
          <a:xfrm rot="5400000">
            <a:off x="3958673" y="3565462"/>
            <a:ext cx="372140" cy="38631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5400000">
            <a:off x="3958672" y="6047968"/>
            <a:ext cx="372140" cy="38631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987022" y="2398767"/>
            <a:ext cx="1690759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Tool =</a:t>
            </a:r>
            <a:r>
              <a:rPr lang="en-US" sz="1600" dirty="0" smtClean="0">
                <a:latin typeface="Calibri" pitchFamily="34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Juju agent</a:t>
            </a:r>
            <a:endParaRPr lang="en-US" sz="16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19" name="Down Arrow 18"/>
          <p:cNvSpPr/>
          <p:nvPr/>
        </p:nvSpPr>
        <p:spPr>
          <a:xfrm rot="5400000">
            <a:off x="3958671" y="2788709"/>
            <a:ext cx="372140" cy="38631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37902" y="3658450"/>
            <a:ext cx="648768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hook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37899" y="6135398"/>
            <a:ext cx="648768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hook</a:t>
            </a:r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</a:t>
            </a:r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</a:t>
            </a:r>
            <a:r>
              <a:rPr lang="en-US" dirty="0" smtClean="0"/>
              <a:t>bootstrap </a:t>
            </a:r>
            <a:r>
              <a:rPr lang="en-US" dirty="0" err="1" smtClean="0"/>
              <a:t>finalizer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juju common BootstrapInstance finalizer fun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0867" y="880592"/>
            <a:ext cx="4225626" cy="584971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762307" y="3023574"/>
            <a:ext cx="35051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sz="2000" dirty="0" smtClean="0">
                <a:latin typeface="Calibri" pitchFamily="34" charset="0"/>
                <a:cs typeface="Arial" pitchFamily="34" charset="0"/>
              </a:rPr>
              <a:t>1. Dir: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</a:t>
            </a:r>
            <a:r>
              <a:rPr lang="en-US" sz="20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var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/lib/juju </a:t>
            </a:r>
          </a:p>
          <a:p>
            <a:pPr marL="457200" indent="-457200"/>
            <a:r>
              <a:rPr lang="en-US" sz="2000" dirty="0" smtClean="0">
                <a:latin typeface="Calibri" pitchFamily="34" charset="0"/>
                <a:cs typeface="Arial" pitchFamily="34" charset="0"/>
              </a:rPr>
              <a:t>2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 Machine identity: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n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one.txt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</a:t>
            </a:r>
          </a:p>
          <a:p>
            <a:pPr marL="457200" indent="-457200"/>
            <a:r>
              <a:rPr lang="en-US" sz="2000" dirty="0" smtClean="0">
                <a:latin typeface="Calibri" pitchFamily="34" charset="0"/>
                <a:cs typeface="Arial" pitchFamily="34" charset="0"/>
              </a:rPr>
              <a:t>3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Provision done: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SSH polling</a:t>
            </a:r>
          </a:p>
          <a:p>
            <a:pPr marL="457200" indent="-457200"/>
            <a:r>
              <a:rPr lang="en-US" sz="2000" dirty="0" smtClean="0">
                <a:latin typeface="Calibri" pitchFamily="34" charset="0"/>
                <a:cs typeface="Arial" pitchFamily="34" charset="0"/>
              </a:rPr>
              <a:t>4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 Agent &amp;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pkg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install: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cloud-init</a:t>
            </a:r>
            <a:endParaRPr lang="en-US" sz="20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</a:t>
            </a:r>
            <a:r>
              <a:rPr lang="en-US" dirty="0" err="1" smtClean="0"/>
              <a:t>ujud</a:t>
            </a:r>
            <a:r>
              <a:rPr lang="en-US" dirty="0" smtClean="0"/>
              <a:t> the agent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agent overvie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960327"/>
            <a:ext cx="6028182" cy="5395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79265" y="1207669"/>
            <a:ext cx="474275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Agent is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distributed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on each deployment target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machine.</a:t>
            </a: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Agent is installed as part of node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provisioning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process, then runs as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systemd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service.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Agent communicates to management node via </a:t>
            </a:r>
            <a:r>
              <a:rPr lang="en-US" sz="20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websocket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transportation layer (on server port 17070).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API server provides the same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RPC interface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for both workload agent and CLI tools.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Agent has a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unique ID and credential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issued by manager node. </a:t>
            </a:r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intro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Charm intro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juju control model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50" y="928576"/>
            <a:ext cx="8548576" cy="55453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58935" y="4865843"/>
            <a:ext cx="34630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Base unit is a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service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Service can have more than 1 units to achieve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HA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Deployment can be on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BM, VM, and LXD container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Relation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pairity</a:t>
            </a:r>
            <a:endParaRPr lang="en-US" sz="2000" dirty="0" smtClean="0">
              <a:latin typeface="Calibri" pitchFamily="34" charset="0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185332" y="5309850"/>
            <a:ext cx="1168910" cy="261610"/>
            <a:chOff x="2281029" y="5309850"/>
            <a:chExt cx="1168910" cy="26161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445488" y="5571460"/>
              <a:ext cx="79744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281029" y="5309850"/>
              <a:ext cx="11689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Arial" pitchFamily="34" charset="0"/>
                  <a:cs typeface="Arial" pitchFamily="34" charset="0"/>
                </a:rPr>
                <a:t>High availability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workload &amp; layer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charm layer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549" y="885044"/>
            <a:ext cx="7600914" cy="55889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80744" y="1437375"/>
            <a:ext cx="410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Provides foundation service that can be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reused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0744" y="975710"/>
            <a:ext cx="1484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Base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0744" y="2836270"/>
            <a:ext cx="37426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Defines service that can be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connected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to,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eg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 DB. Parameters are managed by charm;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connection method is determined by the application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80744" y="2420772"/>
            <a:ext cx="1979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Interface layer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80745" y="5343160"/>
            <a:ext cx="3541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Defines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states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hooks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and application logics.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0744" y="4927662"/>
            <a:ext cx="2274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Application layer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Charm</a:t>
            </a:r>
            <a:r>
              <a:rPr lang="en-US" dirty="0" smtClean="0"/>
              <a:t> </a:t>
            </a:r>
            <a:r>
              <a:rPr lang="en-US" dirty="0" smtClean="0"/>
              <a:t>interface </a:t>
            </a:r>
            <a:r>
              <a:rPr lang="en-US" dirty="0" smtClean="0"/>
              <a:t>parity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2"/>
          <p:cNvGrpSpPr/>
          <p:nvPr/>
        </p:nvGrpSpPr>
        <p:grpSpPr>
          <a:xfrm>
            <a:off x="1743739" y="902474"/>
            <a:ext cx="8867553" cy="5725365"/>
            <a:chOff x="1831639" y="902475"/>
            <a:chExt cx="8271120" cy="5356098"/>
          </a:xfrm>
        </p:grpSpPr>
        <p:pic>
          <p:nvPicPr>
            <p:cNvPr id="7" name="Picture 6" descr="charm relation and interfac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6898" y="902475"/>
              <a:ext cx="8125861" cy="4062931"/>
            </a:xfrm>
            <a:prstGeom prst="rect">
              <a:avLst/>
            </a:prstGeom>
          </p:spPr>
        </p:pic>
        <p:pic>
          <p:nvPicPr>
            <p:cNvPr id="8" name="Picture 7" descr="charm_provid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639" y="5196238"/>
              <a:ext cx="2489200" cy="1054100"/>
            </a:xfrm>
            <a:prstGeom prst="rect">
              <a:avLst/>
            </a:prstGeom>
          </p:spPr>
        </p:pic>
        <p:pic>
          <p:nvPicPr>
            <p:cNvPr id="9" name="Picture 8" descr="charm_requires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3210" y="4734573"/>
              <a:ext cx="2476500" cy="1524000"/>
            </a:xfrm>
            <a:prstGeom prst="rect">
              <a:avLst/>
            </a:prstGeom>
          </p:spPr>
        </p:pic>
        <p:cxnSp>
          <p:nvCxnSpPr>
            <p:cNvPr id="12" name="Elbow Connector 11"/>
            <p:cNvCxnSpPr>
              <a:endCxn id="9" idx="1"/>
            </p:cNvCxnSpPr>
            <p:nvPr/>
          </p:nvCxnSpPr>
          <p:spPr>
            <a:xfrm flipV="1">
              <a:off x="4320839" y="5496573"/>
              <a:ext cx="2772371" cy="57830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/>
            <p:nvPr/>
          </p:nvCxnSpPr>
          <p:spPr>
            <a:xfrm flipV="1">
              <a:off x="3319251" y="5368705"/>
              <a:ext cx="3773960" cy="54128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19251" y="5622067"/>
              <a:ext cx="1801996" cy="259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Define a relation category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27130" y="5448328"/>
              <a:ext cx="1511931" cy="259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Interface must match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Hooks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323409" y="2374040"/>
            <a:ext cx="9108442" cy="3522985"/>
            <a:chOff x="1323409" y="2374040"/>
            <a:chExt cx="9108442" cy="3522985"/>
          </a:xfrm>
        </p:grpSpPr>
        <p:sp>
          <p:nvSpPr>
            <p:cNvPr id="32" name="Rectangle 31"/>
            <p:cNvSpPr/>
            <p:nvPr/>
          </p:nvSpPr>
          <p:spPr>
            <a:xfrm>
              <a:off x="1323409" y="2374040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install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912865" y="3897183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/>
                <a:t>config</a:t>
              </a:r>
              <a:r>
                <a:rPr lang="en-US" sz="1800" dirty="0" smtClean="0"/>
                <a:t>-changed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967954" y="3897183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start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912865" y="2374040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upgrade-charm</a:t>
              </a:r>
            </a:p>
          </p:txBody>
        </p:sp>
        <p:cxnSp>
          <p:nvCxnSpPr>
            <p:cNvPr id="37" name="Shape 36"/>
            <p:cNvCxnSpPr>
              <a:stCxn id="34" idx="0"/>
              <a:endCxn id="35" idx="3"/>
            </p:cNvCxnSpPr>
            <p:nvPr/>
          </p:nvCxnSpPr>
          <p:spPr>
            <a:xfrm rot="16200000" flipV="1">
              <a:off x="7313100" y="2263358"/>
              <a:ext cx="1191531" cy="2076119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2"/>
              <a:endCxn id="33" idx="0"/>
            </p:cNvCxnSpPr>
            <p:nvPr/>
          </p:nvCxnSpPr>
          <p:spPr>
            <a:xfrm>
              <a:off x="5891835" y="3037263"/>
              <a:ext cx="0" cy="85992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2" idx="3"/>
              <a:endCxn id="35" idx="1"/>
            </p:cNvCxnSpPr>
            <p:nvPr/>
          </p:nvCxnSpPr>
          <p:spPr>
            <a:xfrm>
              <a:off x="3281349" y="2705652"/>
              <a:ext cx="163151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3" idx="3"/>
              <a:endCxn id="34" idx="1"/>
            </p:cNvCxnSpPr>
            <p:nvPr/>
          </p:nvCxnSpPr>
          <p:spPr>
            <a:xfrm>
              <a:off x="6870805" y="4228795"/>
              <a:ext cx="10971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7967955" y="5233802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stop</a:t>
              </a:r>
            </a:p>
          </p:txBody>
        </p:sp>
        <p:cxnSp>
          <p:nvCxnSpPr>
            <p:cNvPr id="46" name="Straight Arrow Connector 45"/>
            <p:cNvCxnSpPr>
              <a:stCxn id="34" idx="2"/>
              <a:endCxn id="44" idx="0"/>
            </p:cNvCxnSpPr>
            <p:nvPr/>
          </p:nvCxnSpPr>
          <p:spPr>
            <a:xfrm>
              <a:off x="8946924" y="4560406"/>
              <a:ext cx="1" cy="67339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Arc 48"/>
            <p:cNvSpPr/>
            <p:nvPr/>
          </p:nvSpPr>
          <p:spPr>
            <a:xfrm>
              <a:off x="9419937" y="4228794"/>
              <a:ext cx="1011914" cy="663223"/>
            </a:xfrm>
            <a:prstGeom prst="arc">
              <a:avLst>
                <a:gd name="adj1" fmla="val 16200000"/>
                <a:gd name="adj2" fmla="val 15958467"/>
              </a:avLst>
            </a:prstGeom>
            <a:ln>
              <a:solidFill>
                <a:schemeClr val="tx1"/>
              </a:solidFill>
              <a:prstDash val="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515634" y="4560406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Main loop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862016" y="2669606"/>
              <a:ext cx="11128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Arial" pitchFamily="34" charset="0"/>
                  <a:cs typeface="Arial" pitchFamily="34" charset="0"/>
                </a:rPr>
                <a:t>User upgrade</a:t>
              </a:r>
              <a:endParaRPr lang="zh-CN" alt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105027" y="4753517"/>
              <a:ext cx="8418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Arial" pitchFamily="34" charset="0"/>
                  <a:cs typeface="Arial" pitchFamily="34" charset="0"/>
                </a:rPr>
                <a:t>User stop</a:t>
              </a:r>
              <a:endParaRPr lang="zh-CN" alt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912865" y="4615017"/>
              <a:ext cx="1962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 smtClean="0">
                  <a:latin typeface="Arial" pitchFamily="34" charset="0"/>
                  <a:cs typeface="Arial" pitchFamily="34" charset="0"/>
                </a:rPr>
                <a:t>Hookenv.config</a:t>
              </a:r>
              <a:r>
                <a:rPr lang="en-US" altLang="zh-CN" sz="1200" dirty="0" smtClean="0">
                  <a:latin typeface="Arial" pitchFamily="34" charset="0"/>
                  <a:cs typeface="Arial" pitchFamily="34" charset="0"/>
                </a:rPr>
                <a:t>() changed</a:t>
              </a:r>
              <a:endParaRPr lang="zh-CN" alt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323409" y="4892016"/>
            <a:ext cx="2463897" cy="1189282"/>
            <a:chOff x="1323409" y="5417541"/>
            <a:chExt cx="2463897" cy="1189282"/>
          </a:xfrm>
        </p:grpSpPr>
        <p:sp>
          <p:nvSpPr>
            <p:cNvPr id="60" name="Rectangle 59"/>
            <p:cNvSpPr/>
            <p:nvPr/>
          </p:nvSpPr>
          <p:spPr>
            <a:xfrm>
              <a:off x="1323409" y="5417541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update-status</a:t>
              </a:r>
            </a:p>
          </p:txBody>
        </p:sp>
        <p:sp>
          <p:nvSpPr>
            <p:cNvPr id="62" name="Arc 61"/>
            <p:cNvSpPr/>
            <p:nvPr/>
          </p:nvSpPr>
          <p:spPr>
            <a:xfrm>
              <a:off x="2775392" y="5943600"/>
              <a:ext cx="1011914" cy="663223"/>
            </a:xfrm>
            <a:prstGeom prst="arc">
              <a:avLst>
                <a:gd name="adj1" fmla="val 16200000"/>
                <a:gd name="adj2" fmla="val 15958467"/>
              </a:avLst>
            </a:prstGeom>
            <a:ln>
              <a:solidFill>
                <a:schemeClr val="tx1"/>
              </a:solidFill>
              <a:prstDash val="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871089" y="6275212"/>
              <a:ext cx="9035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Timer loop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276211" y="1257193"/>
            <a:ext cx="72733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1800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Hooks: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Use @hook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(“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…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”)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Calibri" pitchFamily="34" charset="0"/>
                <a:cs typeface="Arial" pitchFamily="34" charset="0"/>
              </a:rPr>
              <a:t>Sequence is hard-coded in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juju/worker/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uniter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/operation/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runhook.go</a:t>
            </a:r>
            <a:endParaRPr lang="en-US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4549" y="3633712"/>
            <a:ext cx="1531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Arial" pitchFamily="34" charset="0"/>
              </a:rPr>
              <a:t>machine-0 </a:t>
            </a:r>
            <a:endParaRPr lang="en-US" dirty="0" smtClean="0">
              <a:latin typeface="Calibri" pitchFamily="34" charset="0"/>
              <a:cs typeface="Arial" pitchFamily="34" charset="0"/>
            </a:endParaRPr>
          </a:p>
        </p:txBody>
      </p:sp>
      <p:cxnSp>
        <p:nvCxnSpPr>
          <p:cNvPr id="29" name="Shape 28"/>
          <p:cNvCxnSpPr>
            <a:stCxn id="27" idx="0"/>
            <a:endCxn id="32" idx="1"/>
          </p:cNvCxnSpPr>
          <p:nvPr/>
        </p:nvCxnSpPr>
        <p:spPr>
          <a:xfrm rot="5400000" flipH="1" flipV="1">
            <a:off x="702721" y="3013024"/>
            <a:ext cx="928060" cy="31331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hape 30"/>
          <p:cNvCxnSpPr>
            <a:stCxn id="27" idx="2"/>
            <a:endCxn id="60" idx="1"/>
          </p:cNvCxnSpPr>
          <p:nvPr/>
        </p:nvCxnSpPr>
        <p:spPr>
          <a:xfrm rot="16200000" flipH="1">
            <a:off x="602626" y="4502844"/>
            <a:ext cx="1128251" cy="31331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0023" y="1148316"/>
            <a:ext cx="54545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States: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@when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@</a:t>
            </a:r>
            <a:r>
              <a:rPr lang="en-US" altLang="zh-CN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when_not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, @</a:t>
            </a:r>
            <a:r>
              <a:rPr lang="en-US" altLang="zh-CN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when_all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….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Can be split among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layers, but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not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across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charms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not across unit 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Fire at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state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F-&gt;T transition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only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=&gt;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reset in handler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Multiple “true”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are queued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endParaRPr lang="en-US" u="sng" dirty="0" smtClean="0">
              <a:solidFill>
                <a:schemeClr val="accent3">
                  <a:lumMod val="75000"/>
                </a:schemeClr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How are states executed: </a:t>
            </a:r>
          </a:p>
          <a:p>
            <a:pPr marL="457200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1. Register: </a:t>
            </a:r>
            <a:r>
              <a:rPr lang="en-US" altLang="zh-CN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charmhelpers.core.hookenv.discover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()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1066693" lvl="1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all .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py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under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/reactive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/hooks/reactive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/hooks/relations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are imported. </a:t>
            </a:r>
          </a:p>
          <a:p>
            <a:pPr marL="1066693" lvl="1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all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executable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files (scripts)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must support 2 flags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: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--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test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and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--invoke</a:t>
            </a:r>
          </a:p>
          <a:p>
            <a:pPr marL="457200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2. Scan: </a:t>
            </a:r>
            <a:r>
              <a:rPr lang="en-US" altLang="zh-CN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charmhelpers.core.hookenv._run_atstart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()</a:t>
            </a:r>
          </a:p>
          <a:p>
            <a:pPr marL="457200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3. Dispatch in two phases: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hooks (while)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&amp;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others (for 1:100)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=&gt; not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interruptable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max 100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states(?)</a:t>
            </a:r>
            <a:endParaRPr lang="en-US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grpSp>
        <p:nvGrpSpPr>
          <p:cNvPr id="27" name="Group 34"/>
          <p:cNvGrpSpPr/>
          <p:nvPr/>
        </p:nvGrpSpPr>
        <p:grpSpPr>
          <a:xfrm>
            <a:off x="6965519" y="1434276"/>
            <a:ext cx="4049714" cy="4069958"/>
            <a:chOff x="1573619" y="1379529"/>
            <a:chExt cx="4049714" cy="4069958"/>
          </a:xfrm>
        </p:grpSpPr>
        <p:sp>
          <p:nvSpPr>
            <p:cNvPr id="31" name="Rectangle 30"/>
            <p:cNvSpPr/>
            <p:nvPr/>
          </p:nvSpPr>
          <p:spPr>
            <a:xfrm>
              <a:off x="2522434" y="2708533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State.1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22434" y="3651286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State.2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22434" y="4601128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State.3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3758587" y="3265603"/>
              <a:ext cx="13172" cy="38568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765173" y="4208356"/>
              <a:ext cx="0" cy="3927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45" idx="4"/>
            </p:cNvCxnSpPr>
            <p:nvPr/>
          </p:nvCxnSpPr>
          <p:spPr>
            <a:xfrm>
              <a:off x="3765173" y="1869179"/>
              <a:ext cx="6586" cy="839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0"/>
            <p:cNvGrpSpPr/>
            <p:nvPr/>
          </p:nvGrpSpPr>
          <p:grpSpPr>
            <a:xfrm>
              <a:off x="3434569" y="1379529"/>
              <a:ext cx="675441" cy="489650"/>
              <a:chOff x="2829804" y="2157857"/>
              <a:chExt cx="675441" cy="48965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3061195" y="2434856"/>
                <a:ext cx="198426" cy="21265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829804" y="2157857"/>
                <a:ext cx="6754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START</a:t>
                </a: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3771759" y="2283866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(‘state.1’)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771759" y="3246111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(‘state.2’)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71759" y="4208356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(‘state.3’)</a:t>
              </a:r>
            </a:p>
          </p:txBody>
        </p:sp>
        <p:cxnSp>
          <p:nvCxnSpPr>
            <p:cNvPr id="42" name="Elbow Connector 41"/>
            <p:cNvCxnSpPr>
              <a:stCxn id="33" idx="1"/>
              <a:endCxn id="31" idx="1"/>
            </p:cNvCxnSpPr>
            <p:nvPr/>
          </p:nvCxnSpPr>
          <p:spPr>
            <a:xfrm rot="10800000">
              <a:off x="2522434" y="2987069"/>
              <a:ext cx="12700" cy="189259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 rot="16200000">
              <a:off x="1289921" y="3847011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(‘state.1’)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73619" y="2220069"/>
              <a:ext cx="4049714" cy="3229418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641148" y="5599926"/>
            <a:ext cx="1669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Demo: chained states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chained-states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8" name="Picture 7" descr="charm chained states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9389" y="936072"/>
            <a:ext cx="10254918" cy="553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060175" y="1360967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US" sz="3200" dirty="0" smtClean="0">
                <a:latin typeface="Calibri" pitchFamily="34" charset="0"/>
              </a:rPr>
              <a:t>Workload Solution </a:t>
            </a:r>
            <a:r>
              <a:rPr lang="en-US" sz="3200" dirty="0" smtClean="0">
                <a:latin typeface="Calibri" pitchFamily="34" charset="0"/>
              </a:rPr>
              <a:t>Project intro</a:t>
            </a:r>
            <a:endParaRPr lang="en-US" sz="3200" dirty="0" smtClean="0">
              <a:latin typeface="Calibri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3200" dirty="0" smtClean="0">
                <a:latin typeface="Calibri" pitchFamily="34" charset="0"/>
              </a:rPr>
              <a:t>Juju intro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3200" dirty="0" smtClean="0">
                <a:latin typeface="Calibri" pitchFamily="34" charset="0"/>
              </a:rPr>
              <a:t>Charm intro </a:t>
            </a:r>
          </a:p>
          <a:p>
            <a:pPr marL="1123843" lvl="1" indent="-514350"/>
            <a:r>
              <a:rPr lang="en-US" sz="3200" dirty="0" smtClean="0">
                <a:solidFill>
                  <a:schemeClr val="accent2"/>
                </a:solidFill>
                <a:latin typeface="Calibri" pitchFamily="34" charset="0"/>
              </a:rPr>
              <a:t>- demo: states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3200" dirty="0" smtClean="0">
                <a:latin typeface="Calibri" pitchFamily="34" charset="0"/>
              </a:rPr>
              <a:t>Charm deploy</a:t>
            </a:r>
          </a:p>
          <a:p>
            <a:pPr marL="1123843" lvl="1" indent="-514350"/>
            <a:r>
              <a:rPr lang="en-US" sz="3200" dirty="0" smtClean="0">
                <a:solidFill>
                  <a:schemeClr val="accent2"/>
                </a:solidFill>
                <a:latin typeface="Calibri" pitchFamily="34" charset="0"/>
              </a:rPr>
              <a:t>- demo: </a:t>
            </a:r>
            <a:r>
              <a:rPr lang="en-US" sz="3200" dirty="0" err="1" smtClean="0">
                <a:solidFill>
                  <a:schemeClr val="accent2"/>
                </a:solidFill>
                <a:latin typeface="Calibri" pitchFamily="34" charset="0"/>
              </a:rPr>
              <a:t>Openstack</a:t>
            </a:r>
            <a:endParaRPr lang="en-US" sz="32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3200" dirty="0" smtClean="0">
                <a:latin typeface="Calibri" pitchFamily="34" charset="0"/>
              </a:rPr>
              <a:t>Charm development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deploy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orchestration sequence diagram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workload_juju_char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49" y="945202"/>
            <a:ext cx="7210743" cy="5528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15324" y="1437374"/>
            <a:ext cx="4108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Manager node. One per cloud environment. Keep agent states, serve CLI request, and command agents.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15324" y="975709"/>
            <a:ext cx="152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Machine-0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15324" y="3621099"/>
            <a:ext cx="4288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Runtime workload orchestrator. Distributed on each target node.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15324" y="3159434"/>
            <a:ext cx="919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Agent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15324" y="5435493"/>
            <a:ext cx="410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Workload repository. Can be both local &amp; remote.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5324" y="4973828"/>
            <a:ext cx="1714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Charm store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pattern 1 – pooled resource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15" name="Picture 14" descr="pattern limited resourc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248" y="933757"/>
            <a:ext cx="10020123" cy="584328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038750" y="2328530"/>
            <a:ext cx="3482751" cy="871870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495951" y="3934046"/>
            <a:ext cx="2413591" cy="489099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Juju+MaaS</a:t>
            </a:r>
            <a:r>
              <a:rPr lang="en-US" dirty="0" smtClean="0"/>
              <a:t> setup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160409" y="3207756"/>
            <a:ext cx="3508310" cy="557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MAAS</a:t>
            </a:r>
          </a:p>
          <a:p>
            <a:pPr algn="ctr"/>
            <a:r>
              <a:rPr lang="en-US" sz="1200" dirty="0" smtClean="0"/>
              <a:t>rack controller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942443" y="2933397"/>
            <a:ext cx="8594517" cy="2785731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38" name="Straight Connector 37"/>
          <p:cNvCxnSpPr/>
          <p:nvPr/>
        </p:nvCxnSpPr>
        <p:spPr>
          <a:xfrm>
            <a:off x="1584673" y="4071083"/>
            <a:ext cx="995228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04459" y="3533993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Provision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192.168.100.0/24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584673" y="2605271"/>
            <a:ext cx="9952287" cy="915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04459" y="2106589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Management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10.240.216.0/23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4914564" y="3764826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46"/>
          <p:cNvGrpSpPr/>
          <p:nvPr/>
        </p:nvGrpSpPr>
        <p:grpSpPr>
          <a:xfrm>
            <a:off x="3404900" y="4063091"/>
            <a:ext cx="974474" cy="972070"/>
            <a:chOff x="3244990" y="4447051"/>
            <a:chExt cx="974474" cy="972070"/>
          </a:xfrm>
        </p:grpSpPr>
        <p:grpSp>
          <p:nvGrpSpPr>
            <p:cNvPr id="5" name="Group 17"/>
            <p:cNvGrpSpPr/>
            <p:nvPr/>
          </p:nvGrpSpPr>
          <p:grpSpPr>
            <a:xfrm>
              <a:off x="3244990" y="4732042"/>
              <a:ext cx="974474" cy="687079"/>
              <a:chOff x="3117928" y="4247048"/>
              <a:chExt cx="1204690" cy="2315390"/>
            </a:xfrm>
          </p:grpSpPr>
          <p:pic>
            <p:nvPicPr>
              <p:cNvPr id="8" name="Picture 2" descr="Image result for server icon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17928" y="4247048"/>
                <a:ext cx="1204690" cy="1204690"/>
              </a:xfrm>
              <a:prstGeom prst="rect">
                <a:avLst/>
              </a:prstGeom>
              <a:noFill/>
            </p:spPr>
          </p:pic>
          <p:pic>
            <p:nvPicPr>
              <p:cNvPr id="9" name="Picture 4" descr="Image result for storage ico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48156" y="5263978"/>
                <a:ext cx="1121707" cy="1121707"/>
              </a:xfrm>
              <a:prstGeom prst="rect">
                <a:avLst/>
              </a:prstGeom>
              <a:noFill/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3173950" y="4322618"/>
                <a:ext cx="1073097" cy="2063067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246398" y="6391800"/>
                <a:ext cx="169378" cy="169378"/>
              </a:xfrm>
              <a:prstGeom prst="rect">
                <a:avLst/>
              </a:prstGeom>
              <a:noFill/>
            </p:spPr>
          </p:pic>
          <p:pic>
            <p:nvPicPr>
              <p:cNvPr id="12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88244" y="6393060"/>
                <a:ext cx="169378" cy="169378"/>
              </a:xfrm>
              <a:prstGeom prst="rect">
                <a:avLst/>
              </a:prstGeom>
              <a:noFill/>
            </p:spPr>
          </p:pic>
        </p:grpSp>
        <p:cxnSp>
          <p:nvCxnSpPr>
            <p:cNvPr id="46" name="Straight Connector 45"/>
            <p:cNvCxnSpPr/>
            <p:nvPr/>
          </p:nvCxnSpPr>
          <p:spPr>
            <a:xfrm>
              <a:off x="3732227" y="4447051"/>
              <a:ext cx="0" cy="306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47"/>
          <p:cNvGrpSpPr/>
          <p:nvPr/>
        </p:nvGrpSpPr>
        <p:grpSpPr>
          <a:xfrm>
            <a:off x="4823690" y="4071083"/>
            <a:ext cx="974474" cy="972070"/>
            <a:chOff x="3244990" y="4447051"/>
            <a:chExt cx="974474" cy="972070"/>
          </a:xfrm>
        </p:grpSpPr>
        <p:grpSp>
          <p:nvGrpSpPr>
            <p:cNvPr id="13" name="Group 17"/>
            <p:cNvGrpSpPr/>
            <p:nvPr/>
          </p:nvGrpSpPr>
          <p:grpSpPr>
            <a:xfrm>
              <a:off x="3244990" y="4732042"/>
              <a:ext cx="974474" cy="687079"/>
              <a:chOff x="3117928" y="4247048"/>
              <a:chExt cx="1204690" cy="2315390"/>
            </a:xfrm>
          </p:grpSpPr>
          <p:pic>
            <p:nvPicPr>
              <p:cNvPr id="51" name="Picture 2" descr="Image result for server icon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17928" y="4247048"/>
                <a:ext cx="1204690" cy="1204690"/>
              </a:xfrm>
              <a:prstGeom prst="rect">
                <a:avLst/>
              </a:prstGeom>
              <a:noFill/>
            </p:spPr>
          </p:pic>
          <p:pic>
            <p:nvPicPr>
              <p:cNvPr id="52" name="Picture 4" descr="Image result for storage ico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48156" y="5263978"/>
                <a:ext cx="1121707" cy="1121707"/>
              </a:xfrm>
              <a:prstGeom prst="rect">
                <a:avLst/>
              </a:prstGeom>
              <a:noFill/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3173950" y="4322618"/>
                <a:ext cx="1073097" cy="2063067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4" name="Picture 53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246398" y="6391800"/>
                <a:ext cx="169378" cy="169378"/>
              </a:xfrm>
              <a:prstGeom prst="rect">
                <a:avLst/>
              </a:prstGeom>
              <a:noFill/>
            </p:spPr>
          </p:pic>
          <p:pic>
            <p:nvPicPr>
              <p:cNvPr id="55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88244" y="6393060"/>
                <a:ext cx="169378" cy="169378"/>
              </a:xfrm>
              <a:prstGeom prst="rect">
                <a:avLst/>
              </a:prstGeom>
              <a:noFill/>
            </p:spPr>
          </p:pic>
        </p:grpSp>
        <p:cxnSp>
          <p:nvCxnSpPr>
            <p:cNvPr id="50" name="Straight Connector 49"/>
            <p:cNvCxnSpPr/>
            <p:nvPr/>
          </p:nvCxnSpPr>
          <p:spPr>
            <a:xfrm>
              <a:off x="3732227" y="4447051"/>
              <a:ext cx="0" cy="306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7"/>
          <p:cNvGrpSpPr/>
          <p:nvPr/>
        </p:nvGrpSpPr>
        <p:grpSpPr>
          <a:xfrm>
            <a:off x="5798164" y="4356074"/>
            <a:ext cx="974474" cy="687079"/>
            <a:chOff x="3117928" y="4247048"/>
            <a:chExt cx="1204690" cy="2315390"/>
          </a:xfrm>
        </p:grpSpPr>
        <p:pic>
          <p:nvPicPr>
            <p:cNvPr id="59" name="Picture 2" descr="Image result for server icon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17928" y="4247048"/>
              <a:ext cx="1204690" cy="1204690"/>
            </a:xfrm>
            <a:prstGeom prst="rect">
              <a:avLst/>
            </a:prstGeom>
            <a:noFill/>
          </p:spPr>
        </p:pic>
        <p:pic>
          <p:nvPicPr>
            <p:cNvPr id="60" name="Picture 4" descr="Image result for storage ico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48156" y="5263978"/>
              <a:ext cx="1121707" cy="1121707"/>
            </a:xfrm>
            <a:prstGeom prst="rect">
              <a:avLst/>
            </a:prstGeom>
            <a:noFill/>
          </p:spPr>
        </p:pic>
        <p:sp>
          <p:nvSpPr>
            <p:cNvPr id="61" name="Rectangle 60"/>
            <p:cNvSpPr/>
            <p:nvPr/>
          </p:nvSpPr>
          <p:spPr>
            <a:xfrm>
              <a:off x="3173950" y="4322618"/>
              <a:ext cx="1073097" cy="20630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62" name="Picture 61" descr="Image result for gray circle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46398" y="6391800"/>
              <a:ext cx="169378" cy="169378"/>
            </a:xfrm>
            <a:prstGeom prst="rect">
              <a:avLst/>
            </a:prstGeom>
            <a:noFill/>
          </p:spPr>
        </p:pic>
        <p:pic>
          <p:nvPicPr>
            <p:cNvPr id="63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88244" y="6393060"/>
              <a:ext cx="169378" cy="169378"/>
            </a:xfrm>
            <a:prstGeom prst="rect">
              <a:avLst/>
            </a:prstGeom>
            <a:noFill/>
          </p:spPr>
        </p:pic>
      </p:grpSp>
      <p:cxnSp>
        <p:nvCxnSpPr>
          <p:cNvPr id="58" name="Straight Connector 57"/>
          <p:cNvCxnSpPr/>
          <p:nvPr/>
        </p:nvCxnSpPr>
        <p:spPr>
          <a:xfrm>
            <a:off x="6285401" y="4071083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" idx="0"/>
          </p:cNvCxnSpPr>
          <p:nvPr/>
        </p:nvCxnSpPr>
        <p:spPr>
          <a:xfrm flipV="1">
            <a:off x="4914564" y="2614422"/>
            <a:ext cx="0" cy="593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843480" y="1329338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Issue JUJU CLI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801349" y="1286535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VM #1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60409" y="3207756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VM #2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7829228" y="4063091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70" idx="2"/>
          </p:cNvCxnSpPr>
          <p:nvPr/>
        </p:nvCxnSpPr>
        <p:spPr>
          <a:xfrm flipV="1">
            <a:off x="6446292" y="2168053"/>
            <a:ext cx="0" cy="446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89"/>
          <p:cNvGrpSpPr/>
          <p:nvPr/>
        </p:nvGrpSpPr>
        <p:grpSpPr>
          <a:xfrm>
            <a:off x="7226417" y="4378499"/>
            <a:ext cx="1205623" cy="1096081"/>
            <a:chOff x="7673003" y="4484829"/>
            <a:chExt cx="1205623" cy="1096081"/>
          </a:xfrm>
        </p:grpSpPr>
        <p:sp>
          <p:nvSpPr>
            <p:cNvPr id="27" name="Rectangle 26"/>
            <p:cNvSpPr/>
            <p:nvPr/>
          </p:nvSpPr>
          <p:spPr>
            <a:xfrm>
              <a:off x="7673003" y="4484829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</a:t>
              </a:r>
            </a:p>
            <a:p>
              <a:pPr algn="ctr"/>
              <a:r>
                <a:rPr lang="en-US" sz="1200" dirty="0" smtClean="0"/>
                <a:t>Machine-0</a:t>
              </a:r>
            </a:p>
            <a:p>
              <a:pPr algn="ctr"/>
              <a:r>
                <a:rPr lang="en-US" sz="1200" dirty="0" smtClean="0"/>
                <a:t>Manager node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73003" y="4484829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#3</a:t>
              </a:r>
            </a:p>
          </p:txBody>
        </p:sp>
      </p:grpSp>
      <p:cxnSp>
        <p:nvCxnSpPr>
          <p:cNvPr id="87" name="Straight Connector 86"/>
          <p:cNvCxnSpPr/>
          <p:nvPr/>
        </p:nvCxnSpPr>
        <p:spPr>
          <a:xfrm>
            <a:off x="9187251" y="4102153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90"/>
          <p:cNvGrpSpPr/>
          <p:nvPr/>
        </p:nvGrpSpPr>
        <p:grpSpPr>
          <a:xfrm>
            <a:off x="8584440" y="4378499"/>
            <a:ext cx="1205623" cy="1096081"/>
            <a:chOff x="9031026" y="4523891"/>
            <a:chExt cx="1205623" cy="1096081"/>
          </a:xfrm>
        </p:grpSpPr>
        <p:sp>
          <p:nvSpPr>
            <p:cNvPr id="86" name="Rectangle 85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 </a:t>
              </a:r>
            </a:p>
            <a:p>
              <a:pPr algn="ctr"/>
              <a:r>
                <a:rPr lang="en-US" sz="1200" dirty="0" smtClean="0"/>
                <a:t>GUI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031026" y="4523891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#4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693401" y="503478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BM</a:t>
            </a:r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8080744" y="2614422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9462977" y="2605271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0728233" y="2601801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10451805" y="4070254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93"/>
          <p:cNvGrpSpPr/>
          <p:nvPr/>
        </p:nvGrpSpPr>
        <p:grpSpPr>
          <a:xfrm>
            <a:off x="9942463" y="4348082"/>
            <a:ext cx="1205623" cy="1096081"/>
            <a:chOff x="9031026" y="4523891"/>
            <a:chExt cx="1205623" cy="1096081"/>
          </a:xfrm>
        </p:grpSpPr>
        <p:sp>
          <p:nvSpPr>
            <p:cNvPr id="95" name="Rectangle 94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Workload</a:t>
              </a:r>
            </a:p>
            <a:p>
              <a:pPr algn="ctr"/>
              <a:r>
                <a:rPr lang="en-US" sz="1200" dirty="0" smtClean="0"/>
                <a:t>XYZ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31026" y="4523891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#N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876855" y="2720654"/>
            <a:ext cx="1319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REST API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461092" y="2291255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provider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960275" y="3764826"/>
            <a:ext cx="1102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DHCP, image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1 example – Juju + </a:t>
            </a:r>
            <a:r>
              <a:rPr lang="en-US" dirty="0" err="1" smtClean="0"/>
              <a:t>MaaS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4549" y="981978"/>
            <a:ext cx="6070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Prepare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and BM nodes – NEW, commissioning, READY</a:t>
            </a:r>
          </a:p>
          <a:p>
            <a:pPr marL="457200" indent="-457200">
              <a:buAutoNum type="arabicPeriod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Bootstrap Juju environment – create manager node, aka. Machine-0</a:t>
            </a:r>
          </a:p>
          <a:p>
            <a:pPr marL="457200" indent="-457200"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maas cloud yam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7709" y="1730302"/>
            <a:ext cx="4428547" cy="4146624"/>
          </a:xfrm>
          <a:prstGeom prst="rect">
            <a:avLst/>
          </a:prstGeom>
        </p:spPr>
      </p:pic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747709" y="5919954"/>
            <a:ext cx="33173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To add a cloud: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$ juju add-cloud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devmaas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maas-clouds.yaml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16" name="Picture 15" descr="juju deploy target node state diagr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14565" y="1003217"/>
            <a:ext cx="5183476" cy="562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pattern 2 -- </a:t>
            </a:r>
            <a:r>
              <a:rPr lang="en-US" dirty="0" err="1" smtClean="0"/>
              <a:t>ondemand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11" name="Picture 10" descr="pattern resource ondeman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534" y="1279153"/>
            <a:ext cx="10515600" cy="534052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325829" y="3200400"/>
            <a:ext cx="3482751" cy="871870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Juju+LXD</a:t>
            </a:r>
            <a:r>
              <a:rPr lang="en-US" dirty="0" smtClean="0"/>
              <a:t> setup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146714" y="3754734"/>
            <a:ext cx="457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93701" y="3885476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Container internal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192.168.100.0/24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693701" y="3466200"/>
            <a:ext cx="6284161" cy="2307265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TextBox 40"/>
          <p:cNvSpPr txBox="1"/>
          <p:nvPr/>
        </p:nvSpPr>
        <p:spPr>
          <a:xfrm>
            <a:off x="2807354" y="5443222"/>
            <a:ext cx="1233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LXD containers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665325" y="1530927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Issue JUJU CLI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270129" y="3754734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89"/>
          <p:cNvGrpSpPr/>
          <p:nvPr/>
        </p:nvGrpSpPr>
        <p:grpSpPr>
          <a:xfrm>
            <a:off x="4667318" y="4070142"/>
            <a:ext cx="1205623" cy="1096081"/>
            <a:chOff x="7673003" y="4484829"/>
            <a:chExt cx="1205623" cy="1096081"/>
          </a:xfrm>
        </p:grpSpPr>
        <p:sp>
          <p:nvSpPr>
            <p:cNvPr id="27" name="Rectangle 26"/>
            <p:cNvSpPr/>
            <p:nvPr/>
          </p:nvSpPr>
          <p:spPr>
            <a:xfrm>
              <a:off x="7673003" y="4484829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</a:t>
              </a:r>
            </a:p>
            <a:p>
              <a:pPr algn="ctr"/>
              <a:r>
                <a:rPr lang="en-US" sz="1200" dirty="0" smtClean="0"/>
                <a:t>Machine-0</a:t>
              </a:r>
            </a:p>
            <a:p>
              <a:pPr algn="ctr"/>
              <a:r>
                <a:rPr lang="en-US" sz="1200" dirty="0" smtClean="0"/>
                <a:t>Manager node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73003" y="4484829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 #3</a:t>
              </a:r>
            </a:p>
          </p:txBody>
        </p:sp>
      </p:grpSp>
      <p:cxnSp>
        <p:nvCxnSpPr>
          <p:cNvPr id="87" name="Straight Connector 86"/>
          <p:cNvCxnSpPr/>
          <p:nvPr/>
        </p:nvCxnSpPr>
        <p:spPr>
          <a:xfrm>
            <a:off x="6628152" y="3793796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90"/>
          <p:cNvGrpSpPr/>
          <p:nvPr/>
        </p:nvGrpSpPr>
        <p:grpSpPr>
          <a:xfrm>
            <a:off x="6025341" y="4070142"/>
            <a:ext cx="1205623" cy="1096081"/>
            <a:chOff x="9031026" y="4523891"/>
            <a:chExt cx="1205623" cy="1096081"/>
          </a:xfrm>
        </p:grpSpPr>
        <p:sp>
          <p:nvSpPr>
            <p:cNvPr id="86" name="Rectangle 85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 </a:t>
              </a:r>
            </a:p>
            <a:p>
              <a:pPr algn="ctr"/>
              <a:r>
                <a:rPr lang="en-US" sz="1200" dirty="0" smtClean="0"/>
                <a:t>GUI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031026" y="4523891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 #4</a:t>
              </a:r>
            </a:p>
          </p:txBody>
        </p:sp>
      </p:grpSp>
      <p:cxnSp>
        <p:nvCxnSpPr>
          <p:cNvPr id="99" name="Straight Connector 98"/>
          <p:cNvCxnSpPr/>
          <p:nvPr/>
        </p:nvCxnSpPr>
        <p:spPr>
          <a:xfrm flipV="1">
            <a:off x="5553543" y="1950285"/>
            <a:ext cx="0" cy="21573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8169134" y="1950285"/>
            <a:ext cx="0" cy="210723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7892706" y="3761897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93"/>
          <p:cNvGrpSpPr/>
          <p:nvPr/>
        </p:nvGrpSpPr>
        <p:grpSpPr>
          <a:xfrm>
            <a:off x="7383364" y="4039725"/>
            <a:ext cx="1205623" cy="1096081"/>
            <a:chOff x="9031026" y="4523891"/>
            <a:chExt cx="1205623" cy="1096081"/>
          </a:xfrm>
        </p:grpSpPr>
        <p:sp>
          <p:nvSpPr>
            <p:cNvPr id="95" name="Rectangle 94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Workload</a:t>
              </a:r>
            </a:p>
            <a:p>
              <a:pPr algn="ctr"/>
              <a:r>
                <a:rPr lang="en-US" sz="1200" dirty="0" smtClean="0"/>
                <a:t>XYZ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31026" y="4523891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 #N</a:t>
              </a:r>
            </a:p>
          </p:txBody>
        </p:sp>
      </p:grpSp>
      <p:cxnSp>
        <p:nvCxnSpPr>
          <p:cNvPr id="64" name="Straight Connector 63"/>
          <p:cNvCxnSpPr/>
          <p:nvPr/>
        </p:nvCxnSpPr>
        <p:spPr>
          <a:xfrm flipV="1">
            <a:off x="6902415" y="1950285"/>
            <a:ext cx="0" cy="214976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4146714" y="1669299"/>
            <a:ext cx="929857" cy="280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/>
                </a:solidFill>
              </a:rPr>
              <a:t>lxdbr0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13606" y="1255177"/>
            <a:ext cx="6900531" cy="4910418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1" name="TextBox 80"/>
          <p:cNvSpPr txBox="1"/>
          <p:nvPr/>
        </p:nvSpPr>
        <p:spPr>
          <a:xfrm>
            <a:off x="5312131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661003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012062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</a:p>
        </p:txBody>
      </p:sp>
      <p:sp>
        <p:nvSpPr>
          <p:cNvPr id="84" name="Rectangle 83"/>
          <p:cNvSpPr/>
          <p:nvPr/>
        </p:nvSpPr>
        <p:spPr>
          <a:xfrm>
            <a:off x="5196938" y="1669299"/>
            <a:ext cx="713210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520701" y="1669299"/>
            <a:ext cx="763428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772419" y="1669299"/>
            <a:ext cx="786265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flipH="1" flipV="1">
            <a:off x="4663172" y="1950285"/>
            <a:ext cx="4146" cy="1804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424239" y="587262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VM #1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 before </a:t>
            </a:r>
            <a:r>
              <a:rPr lang="en-US" dirty="0" smtClean="0"/>
              <a:t>&amp; </a:t>
            </a:r>
            <a:r>
              <a:rPr lang="en-US" dirty="0" smtClean="0"/>
              <a:t>after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juju deploy command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749" y="1043172"/>
            <a:ext cx="5701002" cy="5267692"/>
          </a:xfrm>
          <a:prstGeom prst="rect">
            <a:avLst/>
          </a:prstGeom>
        </p:spPr>
      </p:pic>
      <p:pic>
        <p:nvPicPr>
          <p:cNvPr id="18" name="Picture 17" descr="juju deploy resul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7937" y="1257193"/>
            <a:ext cx="4744087" cy="521849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549656" y="1043172"/>
            <a:ext cx="0" cy="55846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-260366" y="3181687"/>
            <a:ext cx="1009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Before</a:t>
            </a:r>
          </a:p>
        </p:txBody>
      </p:sp>
      <p:sp>
        <p:nvSpPr>
          <p:cNvPr id="11" name="TextBox 10"/>
          <p:cNvSpPr txBox="1"/>
          <p:nvPr/>
        </p:nvSpPr>
        <p:spPr>
          <a:xfrm rot="5400000">
            <a:off x="11498519" y="3052645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48640" y="1056164"/>
            <a:ext cx="11073384" cy="761999"/>
          </a:xfrm>
          <a:prstGeom prst="rect">
            <a:avLst/>
          </a:prstGeom>
          <a:noFill/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juju CLI switch: --constraints </a:t>
            </a:r>
            <a:r>
              <a:rPr lang="en-US" altLang="zh-CN" sz="1800" dirty="0" err="1" smtClean="0">
                <a:solidFill>
                  <a:schemeClr val="tx1"/>
                </a:solidFill>
                <a:latin typeface="Calibri" pitchFamily="34" charset="0"/>
              </a:rPr>
              <a:t>mem</a:t>
            </a: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=4G cores=2</a:t>
            </a:r>
          </a:p>
          <a:p>
            <a:pPr marL="342900" indent="-342900">
              <a:buAutoNum type="arabicPeriod"/>
            </a:pP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Environment (</a:t>
            </a:r>
            <a:r>
              <a:rPr lang="en-US" altLang="zh-CN" sz="1800" dirty="0" err="1" smtClean="0">
                <a:solidFill>
                  <a:schemeClr val="tx1"/>
                </a:solidFill>
                <a:latin typeface="Calibri" pitchFamily="34" charset="0"/>
              </a:rPr>
              <a:t>boostrap</a:t>
            </a: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) constraints are used as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</a:rPr>
              <a:t>default</a:t>
            </a: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. CLI can overwrite case-by-case.</a:t>
            </a:r>
          </a:p>
          <a:p>
            <a:pPr marL="342900" indent="-342900">
              <a:buAutoNum type="arabicPeriod"/>
            </a:pP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Strategy: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</a:rPr>
              <a:t>least expansive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" y="2062716"/>
            <a:ext cx="10640060" cy="441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status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523503" y="6197697"/>
            <a:ext cx="331735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Ubuntu Mono"/>
                <a:cs typeface="Arial" pitchFamily="34" charset="0"/>
              </a:rPr>
              <a:t>Fig.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$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 juju status</a:t>
            </a:r>
            <a:endParaRPr kumimoji="0" lang="en-US" sz="12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16" descr="juju stat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6631" y="990601"/>
            <a:ext cx="9752432" cy="5060456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6200000">
            <a:off x="2183037" y="2922181"/>
            <a:ext cx="372140" cy="386315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6200000">
            <a:off x="2183037" y="4111256"/>
            <a:ext cx="372140" cy="386315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6200000">
            <a:off x="2183037" y="5270205"/>
            <a:ext cx="372140" cy="386315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Workload Solution Project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Openstack</a:t>
            </a:r>
            <a:r>
              <a:rPr lang="en-US" dirty="0" smtClean="0"/>
              <a:t> deploy (70s)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 flipV="1">
            <a:off x="7287216" y="67271"/>
            <a:ext cx="4901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1800" dirty="0" smtClean="0">
                <a:latin typeface="Calibri" pitchFamily="34" charset="0"/>
                <a:cs typeface="Arial" pitchFamily="34" charset="0"/>
              </a:rPr>
              <a:t>Deploy an 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Openstack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onto LXD containers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=&gt; 16 applications in 4 containers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endParaRPr lang="en-US" sz="1800" dirty="0" smtClean="0">
              <a:latin typeface="Calibri" pitchFamily="34" charset="0"/>
              <a:cs typeface="Arial" pitchFamily="34" charset="0"/>
            </a:endParaRPr>
          </a:p>
        </p:txBody>
      </p:sp>
      <p:pic>
        <p:nvPicPr>
          <p:cNvPr id="10" name="Picture 9" descr="deploy openstack juju gui 2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836348"/>
            <a:ext cx="11073384" cy="597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development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charm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080" y="1581185"/>
            <a:ext cx="112000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 smtClean="0">
                <a:latin typeface="Calibri" pitchFamily="34" charset="0"/>
                <a:cs typeface="Arial" pitchFamily="34" charset="0"/>
              </a:rPr>
              <a:t>Modifying an existing simple charm that builds on “layer-basic”:</a:t>
            </a:r>
          </a:p>
          <a:p>
            <a:pPr marL="457200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	  $ </a:t>
            </a:r>
            <a:r>
              <a:rPr lang="en-US" sz="1600" dirty="0" err="1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git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 clone http://github.com/juju-solutions/layer-vanilla.git</a:t>
            </a:r>
            <a:endParaRPr lang="en-US" sz="16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>
              <a:buAutoNum type="arabicPeriod"/>
            </a:pPr>
            <a:r>
              <a:rPr lang="en-US" sz="1600" dirty="0" smtClean="0">
                <a:latin typeface="Calibri" pitchFamily="34" charset="0"/>
                <a:cs typeface="Arial" pitchFamily="34" charset="0"/>
              </a:rPr>
              <a:t>Scaffolding a template using “charm tools”:</a:t>
            </a:r>
          </a:p>
          <a:p>
            <a:pPr marL="1066693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$ 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charm create -t reactive-python   [charm name]</a:t>
            </a:r>
            <a:endParaRPr lang="en-US" sz="16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080" y="1097257"/>
            <a:ext cx="2357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Two ways to start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080" y="3472382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Compile charm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080" y="3934047"/>
            <a:ext cx="11200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  $ </a:t>
            </a:r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charm build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080" y="4620698"/>
            <a:ext cx="237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Deploy from local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080" y="5258651"/>
            <a:ext cx="11200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  $ 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juju deploy $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JUJU_REPOSITORY/trusty/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[app name]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 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--series 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[</a:t>
            </a:r>
            <a:r>
              <a:rPr lang="en-US" sz="1600" dirty="0" err="1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xenial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] 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–to 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[machine-id]</a:t>
            </a:r>
            <a:endParaRPr lang="en-US" sz="16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cxnSp>
        <p:nvCxnSpPr>
          <p:cNvPr id="19" name="Elbow Connector 18"/>
          <p:cNvCxnSpPr>
            <a:endCxn id="20" idx="3"/>
          </p:cNvCxnSpPr>
          <p:nvPr/>
        </p:nvCxnSpPr>
        <p:spPr>
          <a:xfrm rot="10800000" flipV="1">
            <a:off x="5977892" y="3019646"/>
            <a:ext cx="544236" cy="4527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35005" y="3333882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Layer code</a:t>
            </a:r>
          </a:p>
        </p:txBody>
      </p:sp>
      <p:cxnSp>
        <p:nvCxnSpPr>
          <p:cNvPr id="21" name="Elbow Connector 20"/>
          <p:cNvCxnSpPr/>
          <p:nvPr/>
        </p:nvCxnSpPr>
        <p:spPr>
          <a:xfrm rot="10800000" flipV="1">
            <a:off x="6200710" y="3934045"/>
            <a:ext cx="321419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35005" y="3795547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Charm dist dir</a:t>
            </a:r>
          </a:p>
        </p:txBody>
      </p:sp>
      <p:pic>
        <p:nvPicPr>
          <p:cNvPr id="31" name="Picture 30" descr="charm code tree di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2128" y="1097257"/>
            <a:ext cx="5301277" cy="409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tree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96507" y="630280"/>
            <a:ext cx="4826898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config.yaml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: 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config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options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, shows in GUI.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options:</a:t>
            </a: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  </a:t>
            </a:r>
            <a:r>
              <a:rPr lang="en-US" sz="16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myoption</a:t>
            </a:r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:</a:t>
            </a: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     type: string</a:t>
            </a: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     default: "x1"</a:t>
            </a: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     description: “……"</a:t>
            </a:r>
          </a:p>
          <a:p>
            <a:pPr marL="457200" indent="-457200"/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metadata.yaml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: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charm meta. Defines charm name, compatible OS series, and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relation parity. 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layer.yaml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 (inheritance):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include[“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l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ayer:basic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”, “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layer:yours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”].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Layers are packaged inside charm dist. 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Configs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are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inherited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.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interface.yaml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: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separate folder(INTERFACE_PATH) defining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requires.py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&amp;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provides.py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/reactive: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custom code</a:t>
            </a:r>
          </a:p>
        </p:txBody>
      </p:sp>
      <p:pic>
        <p:nvPicPr>
          <p:cNvPr id="10" name="Picture 9" descr="charm code tree lay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3405" y="1240835"/>
            <a:ext cx="6412049" cy="264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 </a:t>
            </a:r>
            <a:r>
              <a:rPr lang="en-US" dirty="0" smtClean="0"/>
              <a:t>tree ($ charm build)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8" name="Picture 7" descr="charm pk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5099" y="795528"/>
            <a:ext cx="2768600" cy="5848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90161" y="1452266"/>
            <a:ext cx="410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layer-basic and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others (children charms)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90161" y="990601"/>
            <a:ext cx="1627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</a:t>
            </a:r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deps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/layer</a:t>
            </a:r>
            <a:endParaRPr lang="en-US" u="sng" dirty="0" smtClean="0">
              <a:solidFill>
                <a:schemeClr val="accent3">
                  <a:lumMod val="75000"/>
                </a:schemeClr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25598" y="2435663"/>
            <a:ext cx="4108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If not defined, it’s a copy of 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hook.template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so they are always there.</a:t>
            </a:r>
            <a:endParaRPr lang="en-US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25598" y="1973998"/>
            <a:ext cx="104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/hooks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42561" y="3873059"/>
            <a:ext cx="4108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.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py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to install python 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virtualenv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</a:t>
            </a:r>
            <a:endParaRPr lang="en-US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Hardcoded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python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3 and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apt-get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42561" y="3411394"/>
            <a:ext cx="1631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/lib/charms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42561" y="5553760"/>
            <a:ext cx="4108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charm-helpers</a:t>
            </a:r>
          </a:p>
          <a:p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Charm.reactive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42561" y="5092095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/wheelhouse</a:t>
            </a:r>
          </a:p>
        </p:txBody>
      </p:sp>
      <p:cxnSp>
        <p:nvCxnSpPr>
          <p:cNvPr id="21" name="Elbow Connector 20"/>
          <p:cNvCxnSpPr/>
          <p:nvPr/>
        </p:nvCxnSpPr>
        <p:spPr>
          <a:xfrm rot="10800000">
            <a:off x="5582093" y="1190848"/>
            <a:ext cx="2643006" cy="4040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10800000" flipV="1">
            <a:off x="5582093" y="1973997"/>
            <a:ext cx="2643006" cy="21630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rot="10800000">
            <a:off x="5741581" y="3625702"/>
            <a:ext cx="2483518" cy="75491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10800000">
            <a:off x="5741581" y="5263117"/>
            <a:ext cx="2483519" cy="9369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CentOS</a:t>
            </a:r>
            <a:r>
              <a:rPr lang="en-US" dirty="0" smtClean="0"/>
              <a:t> compatibility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9459" y="1169581"/>
            <a:ext cx="107492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Two questions: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Will juju agent run 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?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Y. 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Juju binaries can be executed 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. Needs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juju-mongo pkg.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1066693" lvl="1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</a:t>
            </a:r>
            <a:endParaRPr lang="en-US" altLang="zh-CN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Will Charm run 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?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N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Mostly Python scripts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Charms can run inside a python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virtualenv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Python3 by default 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Problems:</a:t>
            </a:r>
          </a:p>
          <a:p>
            <a:pPr marL="1676187" lvl="2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Layer-basic has hard-coded shell call to “apt-get”</a:t>
            </a:r>
          </a:p>
          <a:p>
            <a:pPr marL="1676187" lvl="2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  <a:hlinkClick r:id="rId2"/>
              </a:rPr>
              <a:t>http://stackoverflow.com/questions/23589971/yum-not-working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  <a:hlinkClick r:id="rId3"/>
              </a:rPr>
              <a:t>http://yum.baseurl.org/wiki/Faq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1066693" lvl="1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To make it work: update charm-helpers lib to implement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packager.</a:t>
            </a:r>
          </a:p>
          <a:p>
            <a:pPr marL="1676187" lvl="2" indent="-457200"/>
            <a:endParaRPr lang="en-US" u="sng" dirty="0" smtClean="0">
              <a:solidFill>
                <a:schemeClr val="accent3">
                  <a:lumMod val="75000"/>
                </a:schemeClr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48918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/>
          <p:cNvSpPr/>
          <p:nvPr/>
        </p:nvSpPr>
        <p:spPr>
          <a:xfrm>
            <a:off x="1434203" y="2107993"/>
            <a:ext cx="5319469" cy="2729831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</a:t>
            </a:r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 overview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7608800" y="1151582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Hardware</a:t>
            </a:r>
          </a:p>
          <a:p>
            <a:pPr algn="ctr"/>
            <a:r>
              <a:rPr lang="en-US" sz="1200" dirty="0" smtClean="0"/>
              <a:t>configuration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err="1" smtClean="0"/>
              <a:t>ie</a:t>
            </a:r>
            <a:r>
              <a:rPr lang="en-US" sz="1200" dirty="0" smtClean="0"/>
              <a:t>. </a:t>
            </a:r>
            <a:r>
              <a:rPr lang="en-US" sz="1200" dirty="0" err="1" smtClean="0"/>
              <a:t>ThinkAgile</a:t>
            </a:r>
            <a:endParaRPr lang="en-US" sz="1200" dirty="0" smtClean="0"/>
          </a:p>
        </p:txBody>
      </p:sp>
      <p:sp>
        <p:nvSpPr>
          <p:cNvPr id="108" name="Rectangle 107"/>
          <p:cNvSpPr/>
          <p:nvPr/>
        </p:nvSpPr>
        <p:spPr>
          <a:xfrm>
            <a:off x="8966823" y="1151582"/>
            <a:ext cx="1205623" cy="8387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Software platform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smtClean="0"/>
              <a:t>Id. </a:t>
            </a:r>
            <a:r>
              <a:rPr lang="en-US" sz="1200" dirty="0" err="1" smtClean="0"/>
              <a:t>Openstack</a:t>
            </a:r>
            <a:endParaRPr lang="en-US" sz="1200" dirty="0" smtClean="0"/>
          </a:p>
        </p:txBody>
      </p:sp>
      <p:sp>
        <p:nvSpPr>
          <p:cNvPr id="109" name="Rectangle 108"/>
          <p:cNvSpPr/>
          <p:nvPr/>
        </p:nvSpPr>
        <p:spPr>
          <a:xfrm>
            <a:off x="10344911" y="1151582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User application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err="1" smtClean="0"/>
              <a:t>Ie</a:t>
            </a:r>
            <a:r>
              <a:rPr lang="en-US" sz="1200" dirty="0" smtClean="0"/>
              <a:t>. </a:t>
            </a:r>
            <a:r>
              <a:rPr lang="en-US" sz="1200" dirty="0" err="1" smtClean="0"/>
              <a:t>Hardoop</a:t>
            </a:r>
            <a:endParaRPr lang="en-US" sz="1200" dirty="0" smtClean="0"/>
          </a:p>
        </p:txBody>
      </p:sp>
      <p:sp>
        <p:nvSpPr>
          <p:cNvPr id="110" name="Rectangle 109"/>
          <p:cNvSpPr/>
          <p:nvPr/>
        </p:nvSpPr>
        <p:spPr>
          <a:xfrm>
            <a:off x="7527322" y="911759"/>
            <a:ext cx="4096731" cy="1196234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4" name="Group 18"/>
          <p:cNvGrpSpPr/>
          <p:nvPr/>
        </p:nvGrpSpPr>
        <p:grpSpPr>
          <a:xfrm>
            <a:off x="4651474" y="5603498"/>
            <a:ext cx="1985235" cy="659758"/>
            <a:chOff x="560776" y="3937615"/>
            <a:chExt cx="2286000" cy="1075509"/>
          </a:xfrm>
        </p:grpSpPr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776" y="3937615"/>
              <a:ext cx="2286000" cy="1075509"/>
            </a:xfrm>
            <a:prstGeom prst="rect">
              <a:avLst/>
            </a:prstGeom>
          </p:spPr>
        </p:pic>
        <p:sp>
          <p:nvSpPr>
            <p:cNvPr id="156" name="TextBox 155"/>
            <p:cNvSpPr txBox="1"/>
            <p:nvPr/>
          </p:nvSpPr>
          <p:spPr>
            <a:xfrm>
              <a:off x="1033148" y="4459028"/>
              <a:ext cx="1371843" cy="379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Public Cloud</a:t>
              </a:r>
            </a:p>
          </p:txBody>
        </p:sp>
      </p:grpSp>
      <p:grpSp>
        <p:nvGrpSpPr>
          <p:cNvPr id="5" name="Group 126"/>
          <p:cNvGrpSpPr/>
          <p:nvPr/>
        </p:nvGrpSpPr>
        <p:grpSpPr>
          <a:xfrm>
            <a:off x="2687136" y="5603498"/>
            <a:ext cx="1854459" cy="659758"/>
            <a:chOff x="3216771" y="5369571"/>
            <a:chExt cx="1854459" cy="659758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6771" y="5369571"/>
              <a:ext cx="1854459" cy="659758"/>
            </a:xfrm>
            <a:prstGeom prst="rect">
              <a:avLst/>
            </a:prstGeom>
          </p:spPr>
        </p:pic>
        <p:sp>
          <p:nvSpPr>
            <p:cNvPr id="154" name="TextBox 15"/>
            <p:cNvSpPr txBox="1"/>
            <p:nvPr/>
          </p:nvSpPr>
          <p:spPr>
            <a:xfrm>
              <a:off x="3635259" y="5672115"/>
              <a:ext cx="1260281" cy="23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Private Cloud</a:t>
              </a:r>
            </a:p>
          </p:txBody>
        </p:sp>
      </p:grpSp>
      <p:grpSp>
        <p:nvGrpSpPr>
          <p:cNvPr id="6" name="Group 17"/>
          <p:cNvGrpSpPr/>
          <p:nvPr/>
        </p:nvGrpSpPr>
        <p:grpSpPr>
          <a:xfrm>
            <a:off x="1553155" y="5586575"/>
            <a:ext cx="974474" cy="687079"/>
            <a:chOff x="3117928" y="4247048"/>
            <a:chExt cx="1204690" cy="2315390"/>
          </a:xfrm>
        </p:grpSpPr>
        <p:pic>
          <p:nvPicPr>
            <p:cNvPr id="148" name="Picture 2" descr="Image result for server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17928" y="4247048"/>
              <a:ext cx="1204690" cy="1204690"/>
            </a:xfrm>
            <a:prstGeom prst="rect">
              <a:avLst/>
            </a:prstGeom>
            <a:noFill/>
          </p:spPr>
        </p:pic>
        <p:pic>
          <p:nvPicPr>
            <p:cNvPr id="149" name="Picture 4" descr="Image result for storage icon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48156" y="5263978"/>
              <a:ext cx="1121707" cy="1121707"/>
            </a:xfrm>
            <a:prstGeom prst="rect">
              <a:avLst/>
            </a:prstGeom>
            <a:noFill/>
          </p:spPr>
        </p:pic>
        <p:sp>
          <p:nvSpPr>
            <p:cNvPr id="150" name="Rectangle 149"/>
            <p:cNvSpPr/>
            <p:nvPr/>
          </p:nvSpPr>
          <p:spPr>
            <a:xfrm>
              <a:off x="3173950" y="4322618"/>
              <a:ext cx="1073097" cy="20630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51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46398" y="6391800"/>
              <a:ext cx="169378" cy="169378"/>
            </a:xfrm>
            <a:prstGeom prst="rect">
              <a:avLst/>
            </a:prstGeom>
            <a:noFill/>
          </p:spPr>
        </p:pic>
        <p:pic>
          <p:nvPicPr>
            <p:cNvPr id="152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88244" y="6393060"/>
              <a:ext cx="169378" cy="169378"/>
            </a:xfrm>
            <a:prstGeom prst="rect">
              <a:avLst/>
            </a:prstGeom>
            <a:noFill/>
          </p:spPr>
        </p:pic>
      </p:grpSp>
      <p:sp>
        <p:nvSpPr>
          <p:cNvPr id="114" name="Rectangle 113"/>
          <p:cNvSpPr/>
          <p:nvPr/>
        </p:nvSpPr>
        <p:spPr>
          <a:xfrm>
            <a:off x="1464087" y="5464941"/>
            <a:ext cx="5289585" cy="904578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5" name="TextBox 114"/>
          <p:cNvSpPr txBox="1"/>
          <p:nvPr/>
        </p:nvSpPr>
        <p:spPr>
          <a:xfrm>
            <a:off x="3228710" y="4901063"/>
            <a:ext cx="213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Platform specific instructions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16201" y="2287360"/>
            <a:ext cx="3508310" cy="557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Orchestration manager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757521" y="5646944"/>
            <a:ext cx="1579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blueprints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691996" y="2970997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Baremetal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provider</a:t>
            </a:r>
          </a:p>
        </p:txBody>
      </p:sp>
      <p:grpSp>
        <p:nvGrpSpPr>
          <p:cNvPr id="7" name="Group 99"/>
          <p:cNvGrpSpPr/>
          <p:nvPr/>
        </p:nvGrpSpPr>
        <p:grpSpPr>
          <a:xfrm>
            <a:off x="1542731" y="3409489"/>
            <a:ext cx="2604304" cy="1332266"/>
            <a:chOff x="2652211" y="2889764"/>
            <a:chExt cx="2604304" cy="1332266"/>
          </a:xfrm>
        </p:grpSpPr>
        <p:sp>
          <p:nvSpPr>
            <p:cNvPr id="143" name="Rectangle 142"/>
            <p:cNvSpPr/>
            <p:nvPr/>
          </p:nvSpPr>
          <p:spPr>
            <a:xfrm>
              <a:off x="2907806" y="3621488"/>
              <a:ext cx="2221121" cy="3212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MaaS</a:t>
              </a:r>
              <a:endParaRPr lang="en-US" sz="1400" dirty="0" smtClean="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11497" y="3364715"/>
              <a:ext cx="2221737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x</a:t>
              </a:r>
              <a:r>
                <a:rPr lang="en-US" sz="1400" dirty="0" err="1" smtClean="0"/>
                <a:t>Clarity</a:t>
              </a:r>
              <a:endParaRPr lang="en-US" sz="1400" dirty="0" smtClean="0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035394" y="3900772"/>
              <a:ext cx="2221121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……</a:t>
              </a: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704136" y="3132095"/>
              <a:ext cx="2221737" cy="32125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Ironic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652211" y="2889764"/>
              <a:ext cx="2221737" cy="321258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rgbClr val="FF0000"/>
                  </a:solidFill>
                </a:rPr>
                <a:t>ManageIQ</a:t>
              </a:r>
              <a:endParaRPr lang="en-US" sz="1400" dirty="0" smtClean="0">
                <a:solidFill>
                  <a:srgbClr val="FF0000"/>
                </a:solidFill>
              </a:endParaRPr>
            </a:p>
          </p:txBody>
        </p:sp>
      </p:grpSp>
      <p:cxnSp>
        <p:nvCxnSpPr>
          <p:cNvPr id="121" name="Elbow Connector 120"/>
          <p:cNvCxnSpPr>
            <a:stCxn id="116" idx="2"/>
            <a:endCxn id="147" idx="0"/>
          </p:cNvCxnSpPr>
          <p:nvPr/>
        </p:nvCxnSpPr>
        <p:spPr>
          <a:xfrm rot="5400000">
            <a:off x="3129449" y="2368581"/>
            <a:ext cx="565059" cy="15167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hape 83"/>
          <p:cNvCxnSpPr>
            <a:stCxn id="145" idx="2"/>
            <a:endCxn id="150" idx="0"/>
          </p:cNvCxnSpPr>
          <p:nvPr/>
        </p:nvCxnSpPr>
        <p:spPr>
          <a:xfrm rot="5400000">
            <a:off x="2100858" y="4673382"/>
            <a:ext cx="867245" cy="100399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101"/>
          <p:cNvGrpSpPr/>
          <p:nvPr/>
        </p:nvGrpSpPr>
        <p:grpSpPr>
          <a:xfrm>
            <a:off x="4011070" y="3402036"/>
            <a:ext cx="2604304" cy="1332266"/>
            <a:chOff x="2652211" y="2889764"/>
            <a:chExt cx="2604304" cy="1332266"/>
          </a:xfrm>
        </p:grpSpPr>
        <p:sp>
          <p:nvSpPr>
            <p:cNvPr id="138" name="Rectangle 137"/>
            <p:cNvSpPr/>
            <p:nvPr/>
          </p:nvSpPr>
          <p:spPr>
            <a:xfrm>
              <a:off x="2907806" y="3621488"/>
              <a:ext cx="2221121" cy="3212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Azure</a:t>
              </a: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811497" y="3364715"/>
              <a:ext cx="2221737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Rackspace</a:t>
              </a:r>
              <a:endParaRPr lang="en-US" sz="1400" dirty="0" smtClean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035394" y="3900772"/>
              <a:ext cx="2221121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……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704136" y="3132095"/>
              <a:ext cx="2221737" cy="32125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Openstack</a:t>
              </a:r>
              <a:endParaRPr lang="en-US" sz="1400" dirty="0" smtClean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652211" y="2889764"/>
              <a:ext cx="2221737" cy="321258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</a:rPr>
                <a:t>EC2</a:t>
              </a:r>
            </a:p>
          </p:txBody>
        </p:sp>
      </p:grpSp>
      <p:cxnSp>
        <p:nvCxnSpPr>
          <p:cNvPr id="124" name="Shape 109"/>
          <p:cNvCxnSpPr>
            <a:stCxn id="116" idx="2"/>
            <a:endCxn id="142" idx="0"/>
          </p:cNvCxnSpPr>
          <p:nvPr/>
        </p:nvCxnSpPr>
        <p:spPr>
          <a:xfrm rot="16200000" flipH="1">
            <a:off x="4367344" y="2647441"/>
            <a:ext cx="557606" cy="95158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5121940" y="3109497"/>
            <a:ext cx="1180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Cloud provider</a:t>
            </a:r>
          </a:p>
        </p:txBody>
      </p:sp>
      <p:cxnSp>
        <p:nvCxnSpPr>
          <p:cNvPr id="126" name="Elbow Connector 125"/>
          <p:cNvCxnSpPr>
            <a:stCxn id="140" idx="2"/>
            <a:endCxn id="153" idx="0"/>
          </p:cNvCxnSpPr>
          <p:nvPr/>
        </p:nvCxnSpPr>
        <p:spPr>
          <a:xfrm rot="5400000">
            <a:off x="4124992" y="4223676"/>
            <a:ext cx="869196" cy="189044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/>
          <p:cNvCxnSpPr>
            <a:stCxn id="140" idx="2"/>
            <a:endCxn id="155" idx="0"/>
          </p:cNvCxnSpPr>
          <p:nvPr/>
        </p:nvCxnSpPr>
        <p:spPr>
          <a:xfrm rot="16200000" flipH="1">
            <a:off x="5139855" y="5099261"/>
            <a:ext cx="869196" cy="1392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hape 127"/>
          <p:cNvCxnSpPr>
            <a:stCxn id="110" idx="2"/>
            <a:endCxn id="114" idx="3"/>
          </p:cNvCxnSpPr>
          <p:nvPr/>
        </p:nvCxnSpPr>
        <p:spPr>
          <a:xfrm rot="5400000">
            <a:off x="6260062" y="2601603"/>
            <a:ext cx="3809237" cy="282201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114" idx="1"/>
            <a:endCxn id="116" idx="1"/>
          </p:cNvCxnSpPr>
          <p:nvPr/>
        </p:nvCxnSpPr>
        <p:spPr>
          <a:xfrm rot="10800000" flipH="1">
            <a:off x="1464087" y="2565896"/>
            <a:ext cx="952114" cy="3351335"/>
          </a:xfrm>
          <a:prstGeom prst="bentConnector3">
            <a:avLst>
              <a:gd name="adj1" fmla="val -7203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 rot="16200000">
            <a:off x="-102244" y="4015244"/>
            <a:ext cx="130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Node state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Application state</a:t>
            </a:r>
          </a:p>
        </p:txBody>
      </p:sp>
      <p:sp>
        <p:nvSpPr>
          <p:cNvPr id="131" name="Down Arrow 130"/>
          <p:cNvSpPr/>
          <p:nvPr/>
        </p:nvSpPr>
        <p:spPr>
          <a:xfrm>
            <a:off x="3816393" y="1398870"/>
            <a:ext cx="725202" cy="709124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3014229" y="1151584"/>
            <a:ext cx="2340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Command to deploy a workload</a:t>
            </a:r>
          </a:p>
        </p:txBody>
      </p:sp>
      <p:cxnSp>
        <p:nvCxnSpPr>
          <p:cNvPr id="133" name="Elbow Connector 132"/>
          <p:cNvCxnSpPr>
            <a:stCxn id="110" idx="1"/>
            <a:endCxn id="116" idx="3"/>
          </p:cNvCxnSpPr>
          <p:nvPr/>
        </p:nvCxnSpPr>
        <p:spPr>
          <a:xfrm rot="10800000" flipV="1">
            <a:off x="5924512" y="1509875"/>
            <a:ext cx="1602811" cy="1056019"/>
          </a:xfrm>
          <a:prstGeom prst="bentConnector3">
            <a:avLst>
              <a:gd name="adj1" fmla="val 34079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528531" y="1713298"/>
            <a:ext cx="1512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metadata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10344912" y="2453078"/>
            <a:ext cx="1205623" cy="838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3</a:t>
            </a:r>
            <a:r>
              <a:rPr lang="en-US" sz="1200" baseline="30000" dirty="0" smtClean="0">
                <a:solidFill>
                  <a:schemeClr val="tx1"/>
                </a:solidFill>
              </a:rPr>
              <a:t>rd</a:t>
            </a:r>
            <a:r>
              <a:rPr lang="en-US" sz="1200" dirty="0" smtClean="0">
                <a:solidFill>
                  <a:schemeClr val="tx1"/>
                </a:solidFill>
              </a:rPr>
              <a:t> party software repo</a:t>
            </a:r>
          </a:p>
        </p:txBody>
      </p:sp>
      <p:cxnSp>
        <p:nvCxnSpPr>
          <p:cNvPr id="136" name="Shape 135"/>
          <p:cNvCxnSpPr>
            <a:stCxn id="135" idx="2"/>
          </p:cNvCxnSpPr>
          <p:nvPr/>
        </p:nvCxnSpPr>
        <p:spPr>
          <a:xfrm rot="5400000">
            <a:off x="7418550" y="2626915"/>
            <a:ext cx="2864297" cy="4194052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757521" y="6177854"/>
            <a:ext cx="2031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software payload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604441" y="911759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Blueprints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</a:t>
            </a:r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Architecture – Level 1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98"/>
          <p:cNvGrpSpPr/>
          <p:nvPr/>
        </p:nvGrpSpPr>
        <p:grpSpPr>
          <a:xfrm>
            <a:off x="463576" y="1176341"/>
            <a:ext cx="6762894" cy="4841687"/>
            <a:chOff x="850989" y="1102949"/>
            <a:chExt cx="4164327" cy="3373359"/>
          </a:xfrm>
        </p:grpSpPr>
        <p:sp>
          <p:nvSpPr>
            <p:cNvPr id="52" name="Rectangle 51"/>
            <p:cNvSpPr/>
            <p:nvPr/>
          </p:nvSpPr>
          <p:spPr>
            <a:xfrm>
              <a:off x="856527" y="2229047"/>
              <a:ext cx="4158788" cy="1141474"/>
            </a:xfrm>
            <a:prstGeom prst="rect">
              <a:avLst/>
            </a:prstGeom>
            <a:solidFill>
              <a:schemeClr val="accent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Calibri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90346" y="2359852"/>
              <a:ext cx="1578952" cy="257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Calibri" pitchFamily="34" charset="0"/>
                  <a:cs typeface="Arial" pitchFamily="34" charset="0"/>
                </a:rPr>
                <a:t>Orchestration technology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50989" y="1102949"/>
              <a:ext cx="4164326" cy="981031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Calibri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90346" y="1102949"/>
              <a:ext cx="702673" cy="257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Calibri" pitchFamily="34" charset="0"/>
                  <a:cs typeface="Arial" pitchFamily="34" charset="0"/>
                </a:rPr>
                <a:t>Blueprints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50990" y="3540642"/>
              <a:ext cx="4164326" cy="935666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Calibri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990346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Calibri" pitchFamily="34" charset="0"/>
                </a:rPr>
                <a:t>Hardware</a:t>
              </a:r>
            </a:p>
            <a:p>
              <a:pPr algn="ctr"/>
              <a:r>
                <a:rPr lang="en-US" sz="1800" dirty="0" err="1" smtClean="0">
                  <a:latin typeface="Calibri" pitchFamily="34" charset="0"/>
                </a:rPr>
                <a:t>Ie</a:t>
              </a:r>
              <a:r>
                <a:rPr lang="en-US" sz="1800" dirty="0" smtClean="0">
                  <a:latin typeface="Calibri" pitchFamily="34" charset="0"/>
                </a:rPr>
                <a:t>. </a:t>
              </a:r>
              <a:r>
                <a:rPr lang="en-US" sz="1800" dirty="0" err="1" smtClean="0">
                  <a:latin typeface="Calibri" pitchFamily="34" charset="0"/>
                </a:rPr>
                <a:t>ThinkAgile</a:t>
              </a:r>
              <a:endParaRPr lang="en-US" sz="1800" dirty="0" smtClean="0">
                <a:latin typeface="Calibri" pitchFamily="34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281033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Calibri" pitchFamily="34" charset="0"/>
                </a:rPr>
                <a:t>Platform</a:t>
              </a:r>
            </a:p>
            <a:p>
              <a:pPr algn="ctr"/>
              <a:r>
                <a:rPr lang="en-US" sz="1800" dirty="0" err="1" smtClean="0">
                  <a:latin typeface="Calibri" pitchFamily="34" charset="0"/>
                </a:rPr>
                <a:t>Ie</a:t>
              </a:r>
              <a:r>
                <a:rPr lang="en-US" sz="1800" dirty="0" smtClean="0">
                  <a:latin typeface="Calibri" pitchFamily="34" charset="0"/>
                </a:rPr>
                <a:t>. </a:t>
              </a:r>
              <a:r>
                <a:rPr lang="en-US" sz="1800" dirty="0" err="1" smtClean="0">
                  <a:latin typeface="Calibri" pitchFamily="34" charset="0"/>
                </a:rPr>
                <a:t>Openstack</a:t>
              </a:r>
              <a:endParaRPr lang="en-US" sz="1800" dirty="0" smtClean="0">
                <a:latin typeface="Calibri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571720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Calibri" pitchFamily="34" charset="0"/>
                </a:rPr>
                <a:t>User application</a:t>
              </a:r>
            </a:p>
            <a:p>
              <a:pPr algn="ctr"/>
              <a:r>
                <a:rPr lang="en-US" sz="1800" dirty="0" err="1" smtClean="0">
                  <a:latin typeface="Calibri" pitchFamily="34" charset="0"/>
                </a:rPr>
                <a:t>Ie</a:t>
              </a:r>
              <a:r>
                <a:rPr lang="en-US" sz="1800" dirty="0" smtClean="0">
                  <a:latin typeface="Calibri" pitchFamily="34" charset="0"/>
                </a:rPr>
                <a:t>. </a:t>
              </a:r>
              <a:r>
                <a:rPr lang="en-US" sz="1800" dirty="0" err="1" smtClean="0">
                  <a:latin typeface="Calibri" pitchFamily="34" charset="0"/>
                </a:rPr>
                <a:t>Hadoop</a:t>
              </a:r>
              <a:endParaRPr lang="en-US" sz="1800" dirty="0" smtClean="0">
                <a:latin typeface="Calibri" pitchFamily="34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990346" y="275957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Calibri" pitchFamily="34" charset="0"/>
                </a:rPr>
                <a:t>Description language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281033" y="275957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Calibri" pitchFamily="34" charset="0"/>
                </a:rPr>
                <a:t>Orchestration runtime engine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90346" y="3593806"/>
              <a:ext cx="611823" cy="257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Calibri" pitchFamily="34" charset="0"/>
                  <a:cs typeface="Arial" pitchFamily="34" charset="0"/>
                </a:rPr>
                <a:t>Platform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990346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Calibri" pitchFamily="34" charset="0"/>
                </a:rPr>
                <a:t>Public cloud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281033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Calibri" pitchFamily="34" charset="0"/>
                </a:rPr>
                <a:t>Private cloud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571720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>
                  <a:latin typeface="Calibri" pitchFamily="34" charset="0"/>
                </a:rPr>
                <a:t>Baremetal</a:t>
              </a:r>
              <a:endParaRPr lang="en-US" sz="1800" dirty="0" smtClean="0">
                <a:latin typeface="Calibri" pitchFamily="34" charset="0"/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7410893" y="1437375"/>
            <a:ext cx="4412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Descriptive template that defines workload states, actions, interfaces, and relations.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410893" y="3170976"/>
            <a:ext cx="4412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Technology that defines terminologies, vocabulary, and runtime engine that enable automated blueprint deployment.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410893" y="5138503"/>
            <a:ext cx="4412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Host environment that supports workload requirements and scales dynamically 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410893" y="975710"/>
            <a:ext cx="1459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Blueprints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410893" y="2709311"/>
            <a:ext cx="1898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Orchestration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410893" y="4676838"/>
            <a:ext cx="1263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Platform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Juju intro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use cases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281" y="2017233"/>
            <a:ext cx="4033108" cy="32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3695" y="2017233"/>
            <a:ext cx="3632287" cy="32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1673" y="1352164"/>
            <a:ext cx="3362325" cy="40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05776" y="1364520"/>
            <a:ext cx="4048125" cy="390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" name="TextBox 60"/>
          <p:cNvSpPr txBox="1"/>
          <p:nvPr/>
        </p:nvSpPr>
        <p:spPr>
          <a:xfrm>
            <a:off x="652628" y="5901069"/>
            <a:ext cx="9410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Charm is a workload </a:t>
            </a:r>
            <a:r>
              <a:rPr lang="en-US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description</a:t>
            </a:r>
            <a:r>
              <a:rPr lang="en-US" dirty="0" smtClean="0">
                <a:latin typeface="Calibri" pitchFamily="34" charset="0"/>
                <a:cs typeface="Arial" pitchFamily="34" charset="0"/>
              </a:rPr>
              <a:t>, and Juju and Juju agents are the </a:t>
            </a:r>
            <a:r>
              <a:rPr lang="en-US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runtime</a:t>
            </a:r>
            <a:r>
              <a:rPr lang="en-US" dirty="0" smtClean="0">
                <a:latin typeface="Calibri" pitchFamily="34" charset="0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</a:t>
            </a:r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model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9027048" y="1573619"/>
            <a:ext cx="2283494" cy="4179527"/>
            <a:chOff x="9027048" y="1573619"/>
            <a:chExt cx="2283494" cy="4179527"/>
          </a:xfrm>
        </p:grpSpPr>
        <p:sp>
          <p:nvSpPr>
            <p:cNvPr id="55" name="TextBox 54"/>
            <p:cNvSpPr txBox="1"/>
            <p:nvPr/>
          </p:nvSpPr>
          <p:spPr>
            <a:xfrm>
              <a:off x="9072942" y="1967494"/>
              <a:ext cx="2237600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2000" dirty="0" smtClean="0">
                  <a:latin typeface="Calibri" pitchFamily="34" charset="0"/>
                </a:rPr>
                <a:t>Azure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err="1" smtClean="0">
                  <a:latin typeface="Calibri" pitchFamily="34" charset="0"/>
                </a:rPr>
                <a:t>Cloudsigma</a:t>
              </a:r>
              <a:endParaRPr lang="en-US" sz="2000" dirty="0" smtClean="0">
                <a:latin typeface="Calibri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smtClean="0">
                  <a:latin typeface="Calibri" pitchFamily="34" charset="0"/>
                </a:rPr>
                <a:t>Amazon EC2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smtClean="0">
                  <a:latin typeface="Calibri" pitchFamily="34" charset="0"/>
                </a:rPr>
                <a:t>GCE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err="1" smtClean="0">
                  <a:latin typeface="Calibri" pitchFamily="34" charset="0"/>
                </a:rPr>
                <a:t>Joyent</a:t>
              </a:r>
              <a:endParaRPr lang="en-US" sz="2000" dirty="0" smtClean="0">
                <a:latin typeface="Calibri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err="1" smtClean="0">
                  <a:latin typeface="Calibri" pitchFamily="34" charset="0"/>
                </a:rPr>
                <a:t>Openstack</a:t>
              </a:r>
              <a:endParaRPr lang="en-US" sz="2000" dirty="0" smtClean="0">
                <a:latin typeface="Calibri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err="1" smtClean="0">
                  <a:latin typeface="Calibri" pitchFamily="34" charset="0"/>
                </a:rPr>
                <a:t>Rackspace</a:t>
              </a:r>
              <a:endParaRPr lang="en-US" sz="2000" dirty="0" smtClean="0">
                <a:latin typeface="Calibri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err="1" smtClean="0">
                  <a:latin typeface="Calibri" pitchFamily="34" charset="0"/>
                </a:rPr>
                <a:t>Vsphere</a:t>
              </a:r>
              <a:endParaRPr lang="en-US" sz="2000" dirty="0" smtClean="0">
                <a:latin typeface="Calibri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smtClean="0">
                  <a:latin typeface="Calibri" pitchFamily="34" charset="0"/>
                </a:rPr>
                <a:t>Canonical MAAS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smtClean="0">
                  <a:latin typeface="Calibri" pitchFamily="34" charset="0"/>
                </a:rPr>
                <a:t>LXD containers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smtClean="0">
                  <a:latin typeface="Calibri" pitchFamily="34" charset="0"/>
                </a:rPr>
                <a:t>Manual</a:t>
              </a:r>
            </a:p>
            <a:p>
              <a:endParaRPr lang="en-US" sz="2000" dirty="0" smtClean="0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027048" y="1573619"/>
              <a:ext cx="14362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Calibri" pitchFamily="34" charset="0"/>
                  <a:cs typeface="Arial" pitchFamily="34" charset="0"/>
                </a:rPr>
                <a:t>Providers: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392315" y="2184146"/>
            <a:ext cx="6337004" cy="4093535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6" name="Group 16"/>
          <p:cNvGrpSpPr/>
          <p:nvPr/>
        </p:nvGrpSpPr>
        <p:grpSpPr>
          <a:xfrm>
            <a:off x="2806988" y="4735787"/>
            <a:ext cx="1584250" cy="1073888"/>
            <a:chOff x="5337545" y="3753294"/>
            <a:chExt cx="1584250" cy="1073888"/>
          </a:xfrm>
        </p:grpSpPr>
        <p:sp>
          <p:nvSpPr>
            <p:cNvPr id="15" name="Rectangle 14"/>
            <p:cNvSpPr/>
            <p:nvPr/>
          </p:nvSpPr>
          <p:spPr>
            <a:xfrm>
              <a:off x="5337545" y="3753294"/>
              <a:ext cx="1584250" cy="107388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443870" y="4124599"/>
              <a:ext cx="1318438" cy="5545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Juju agent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1163" y="3762536"/>
              <a:ext cx="7633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Machine</a:t>
              </a:r>
            </a:p>
          </p:txBody>
        </p:sp>
      </p:grpSp>
      <p:grpSp>
        <p:nvGrpSpPr>
          <p:cNvPr id="7" name="Group 17"/>
          <p:cNvGrpSpPr/>
          <p:nvPr/>
        </p:nvGrpSpPr>
        <p:grpSpPr>
          <a:xfrm>
            <a:off x="4731480" y="4735787"/>
            <a:ext cx="1584250" cy="1073888"/>
            <a:chOff x="5337545" y="3753294"/>
            <a:chExt cx="1584250" cy="1073888"/>
          </a:xfrm>
        </p:grpSpPr>
        <p:sp>
          <p:nvSpPr>
            <p:cNvPr id="21" name="Rectangle 20"/>
            <p:cNvSpPr/>
            <p:nvPr/>
          </p:nvSpPr>
          <p:spPr>
            <a:xfrm>
              <a:off x="5337545" y="3753294"/>
              <a:ext cx="1584250" cy="107388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443870" y="4124599"/>
              <a:ext cx="1318438" cy="5545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Juju agent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81163" y="3762536"/>
              <a:ext cx="7633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Machine</a:t>
              </a:r>
            </a:p>
          </p:txBody>
        </p:sp>
      </p:grpSp>
      <p:grpSp>
        <p:nvGrpSpPr>
          <p:cNvPr id="8" name="Group 22"/>
          <p:cNvGrpSpPr/>
          <p:nvPr/>
        </p:nvGrpSpPr>
        <p:grpSpPr>
          <a:xfrm>
            <a:off x="6655972" y="4735787"/>
            <a:ext cx="1584250" cy="1073888"/>
            <a:chOff x="5337545" y="3753294"/>
            <a:chExt cx="1584250" cy="1073888"/>
          </a:xfrm>
        </p:grpSpPr>
        <p:sp>
          <p:nvSpPr>
            <p:cNvPr id="25" name="Rectangle 24"/>
            <p:cNvSpPr/>
            <p:nvPr/>
          </p:nvSpPr>
          <p:spPr>
            <a:xfrm>
              <a:off x="5337545" y="3753294"/>
              <a:ext cx="1584250" cy="107388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43870" y="4124599"/>
              <a:ext cx="1318438" cy="5545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Juju agent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81163" y="3762536"/>
              <a:ext cx="7633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Machine</a:t>
              </a:r>
            </a:p>
          </p:txBody>
        </p:sp>
      </p:grpSp>
      <p:cxnSp>
        <p:nvCxnSpPr>
          <p:cNvPr id="30" name="Straight Arrow Connector 29"/>
          <p:cNvCxnSpPr>
            <a:stCxn id="10" idx="2"/>
          </p:cNvCxnSpPr>
          <p:nvPr/>
        </p:nvCxnSpPr>
        <p:spPr>
          <a:xfrm>
            <a:off x="5538449" y="3841530"/>
            <a:ext cx="0" cy="894256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hape 27"/>
          <p:cNvCxnSpPr>
            <a:stCxn id="10" idx="1"/>
            <a:endCxn id="15" idx="0"/>
          </p:cNvCxnSpPr>
          <p:nvPr/>
        </p:nvCxnSpPr>
        <p:spPr>
          <a:xfrm rot="10800000" flipV="1">
            <a:off x="3599114" y="3444955"/>
            <a:ext cx="877349" cy="1290832"/>
          </a:xfrm>
          <a:prstGeom prst="bentConnector2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hape 33"/>
          <p:cNvCxnSpPr>
            <a:stCxn id="10" idx="3"/>
            <a:endCxn id="25" idx="0"/>
          </p:cNvCxnSpPr>
          <p:nvPr/>
        </p:nvCxnSpPr>
        <p:spPr>
          <a:xfrm>
            <a:off x="6600435" y="3444955"/>
            <a:ext cx="847662" cy="1290832"/>
          </a:xfrm>
          <a:prstGeom prst="bentConnector2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77666" y="2184146"/>
            <a:ext cx="135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Juju environment</a:t>
            </a:r>
          </a:p>
        </p:txBody>
      </p:sp>
      <p:cxnSp>
        <p:nvCxnSpPr>
          <p:cNvPr id="53" name="Shape 52"/>
          <p:cNvCxnSpPr>
            <a:stCxn id="51" idx="3"/>
            <a:endCxn id="48" idx="0"/>
          </p:cNvCxnSpPr>
          <p:nvPr/>
        </p:nvCxnSpPr>
        <p:spPr>
          <a:xfrm>
            <a:off x="1982753" y="1674869"/>
            <a:ext cx="3573840" cy="759993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379828" y="1265564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$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juju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add-machine ….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$ juju deploy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mysql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664315" y="1233382"/>
            <a:ext cx="1318438" cy="882973"/>
            <a:chOff x="839950" y="1084520"/>
            <a:chExt cx="1318438" cy="882973"/>
          </a:xfrm>
        </p:grpSpPr>
        <p:sp>
          <p:nvSpPr>
            <p:cNvPr id="51" name="Rectangle 50"/>
            <p:cNvSpPr/>
            <p:nvPr/>
          </p:nvSpPr>
          <p:spPr>
            <a:xfrm>
              <a:off x="839950" y="1084520"/>
              <a:ext cx="1318438" cy="88297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9608" y="1684705"/>
              <a:ext cx="925254" cy="2827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provider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9609" y="1116702"/>
              <a:ext cx="925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Juju </a:t>
              </a:r>
              <a:r>
                <a:rPr lang="en-US" sz="12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binary</a:t>
              </a:r>
              <a:endParaRPr lang="en-US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717381" y="2741619"/>
            <a:ext cx="1318438" cy="8963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Cloud provider interface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err="1" smtClean="0"/>
              <a:t>e</a:t>
            </a:r>
            <a:r>
              <a:rPr lang="en-US" sz="1200" dirty="0" err="1" smtClean="0"/>
              <a:t>g</a:t>
            </a:r>
            <a:r>
              <a:rPr lang="en-US" sz="1200" dirty="0" smtClean="0"/>
              <a:t>. NOVA API </a:t>
            </a:r>
            <a:endParaRPr lang="en-US" sz="1200" dirty="0" smtClean="0"/>
          </a:p>
        </p:txBody>
      </p:sp>
      <p:cxnSp>
        <p:nvCxnSpPr>
          <p:cNvPr id="68" name="Straight Arrow Connector 67"/>
          <p:cNvCxnSpPr>
            <a:stCxn id="36" idx="2"/>
            <a:endCxn id="52" idx="0"/>
          </p:cNvCxnSpPr>
          <p:nvPr/>
        </p:nvCxnSpPr>
        <p:spPr>
          <a:xfrm>
            <a:off x="1376600" y="2116355"/>
            <a:ext cx="0" cy="6252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hape 73"/>
          <p:cNvCxnSpPr>
            <a:stCxn id="52" idx="2"/>
            <a:endCxn id="11" idx="1"/>
          </p:cNvCxnSpPr>
          <p:nvPr/>
        </p:nvCxnSpPr>
        <p:spPr>
          <a:xfrm rot="16200000" flipH="1">
            <a:off x="1587963" y="3426562"/>
            <a:ext cx="592988" cy="1015715"/>
          </a:xfrm>
          <a:prstGeom prst="bentConnector2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2035819" y="2973948"/>
            <a:ext cx="2801986" cy="276999"/>
            <a:chOff x="2035819" y="2973948"/>
            <a:chExt cx="2801986" cy="276999"/>
          </a:xfrm>
        </p:grpSpPr>
        <p:cxnSp>
          <p:nvCxnSpPr>
            <p:cNvPr id="62" name="Straight Arrow Connector 61"/>
            <p:cNvCxnSpPr>
              <a:stCxn id="40" idx="1"/>
              <a:endCxn id="52" idx="3"/>
            </p:cNvCxnSpPr>
            <p:nvPr/>
          </p:nvCxnSpPr>
          <p:spPr>
            <a:xfrm flipH="1">
              <a:off x="2035819" y="3189773"/>
              <a:ext cx="28019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2392315" y="2973948"/>
              <a:ext cx="782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API calls</a:t>
              </a:r>
              <a:endParaRPr 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233661" y="2373783"/>
            <a:ext cx="1233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$ juju bootstrap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65868" y="4194551"/>
            <a:ext cx="1143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Cloud’s native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management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371063" y="2434862"/>
            <a:ext cx="2371059" cy="1541722"/>
            <a:chOff x="4371063" y="2434862"/>
            <a:chExt cx="2371059" cy="1541722"/>
          </a:xfrm>
        </p:grpSpPr>
        <p:grpSp>
          <p:nvGrpSpPr>
            <p:cNvPr id="81" name="Group 80"/>
            <p:cNvGrpSpPr/>
            <p:nvPr/>
          </p:nvGrpSpPr>
          <p:grpSpPr>
            <a:xfrm>
              <a:off x="4371063" y="2434862"/>
              <a:ext cx="2371059" cy="1541722"/>
              <a:chOff x="4371063" y="2434862"/>
              <a:chExt cx="2371059" cy="154172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4371063" y="2434862"/>
                <a:ext cx="2371059" cy="154172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3175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9" name="Group 45"/>
              <p:cNvGrpSpPr/>
              <p:nvPr/>
            </p:nvGrpSpPr>
            <p:grpSpPr>
              <a:xfrm>
                <a:off x="4476462" y="3048379"/>
                <a:ext cx="2123973" cy="793151"/>
                <a:chOff x="4763553" y="3296093"/>
                <a:chExt cx="2123973" cy="793151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4763553" y="3296093"/>
                  <a:ext cx="2123973" cy="79315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5124896" y="3296093"/>
                  <a:ext cx="1318438" cy="282788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provider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5385659" y="3670851"/>
                  <a:ext cx="8915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Juju agent</a:t>
                  </a:r>
                </a:p>
              </p:txBody>
            </p:sp>
          </p:grpSp>
          <p:sp>
            <p:nvSpPr>
              <p:cNvPr id="49" name="TextBox 48"/>
              <p:cNvSpPr txBox="1"/>
              <p:nvPr/>
            </p:nvSpPr>
            <p:spPr>
              <a:xfrm>
                <a:off x="5513383" y="2512283"/>
                <a:ext cx="11721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Manager node</a:t>
                </a:r>
              </a:p>
              <a:p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machine-0</a:t>
                </a:r>
              </a:p>
            </p:txBody>
          </p:sp>
        </p:grpSp>
        <p:sp>
          <p:nvSpPr>
            <p:cNvPr id="83" name="Rectangle 82"/>
            <p:cNvSpPr/>
            <p:nvPr/>
          </p:nvSpPr>
          <p:spPr>
            <a:xfrm>
              <a:off x="4471248" y="2461144"/>
              <a:ext cx="659219" cy="5128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MongoDB</a:t>
              </a:r>
              <a:endParaRPr lang="en-US" sz="1200" dirty="0" smtClean="0"/>
            </a:p>
          </p:txBody>
        </p:sp>
        <p:cxnSp>
          <p:nvCxnSpPr>
            <p:cNvPr id="85" name="Shape 84"/>
            <p:cNvCxnSpPr>
              <a:stCxn id="83" idx="3"/>
              <a:endCxn id="40" idx="0"/>
            </p:cNvCxnSpPr>
            <p:nvPr/>
          </p:nvCxnSpPr>
          <p:spPr>
            <a:xfrm>
              <a:off x="5130467" y="2717546"/>
              <a:ext cx="366557" cy="330833"/>
            </a:xfrm>
            <a:prstGeom prst="bentConnector2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0" grpId="0"/>
      <p:bldP spid="54" grpId="0"/>
      <p:bldP spid="52" grpId="0" animBg="1"/>
      <p:bldP spid="76" grpId="0"/>
      <p:bldP spid="7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</a:t>
            </a:r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62410" y="435935"/>
            <a:ext cx="0" cy="5991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EnvironProvid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2623" y="88346"/>
            <a:ext cx="10600661" cy="6769654"/>
          </a:xfrm>
          <a:prstGeom prst="rect">
            <a:avLst/>
          </a:prstGeom>
        </p:spPr>
      </p:pic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 rot="16200000">
            <a:off x="-4988053" y="465281"/>
            <a:ext cx="11073384" cy="521208"/>
          </a:xfrm>
        </p:spPr>
        <p:txBody>
          <a:bodyPr/>
          <a:lstStyle/>
          <a:p>
            <a:r>
              <a:rPr lang="en-US" dirty="0" smtClean="0"/>
              <a:t>Juju</a:t>
            </a:r>
            <a:r>
              <a:rPr lang="en-US" dirty="0" smtClean="0"/>
              <a:t> </a:t>
            </a:r>
            <a:r>
              <a:rPr lang="en-US" dirty="0" smtClean="0"/>
              <a:t>provider interface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20851" y="5411532"/>
            <a:ext cx="4284920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- Give  me a machine: </a:t>
            </a:r>
            <a:r>
              <a:rPr lang="en-US" sz="20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StartInstance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()</a:t>
            </a:r>
          </a:p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- Decommission: </a:t>
            </a:r>
            <a:r>
              <a:rPr lang="en-US" sz="20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StopInstances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()</a:t>
            </a:r>
          </a:p>
          <a:p>
            <a:endParaRPr lang="en-US" sz="20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7419579" y="1041991"/>
            <a:ext cx="372140" cy="386315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97567" y="210994"/>
            <a:ext cx="1605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Arial" pitchFamily="34" charset="0"/>
              </a:rPr>
              <a:t>Provider interface</a:t>
            </a:r>
            <a:endParaRPr lang="en-US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59162" y="210994"/>
            <a:ext cx="2920409" cy="954107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 pitchFamily="34" charset="0"/>
                <a:cs typeface="Arial" pitchFamily="34" charset="0"/>
              </a:rPr>
              <a:t>Legend:</a:t>
            </a:r>
          </a:p>
          <a:p>
            <a:pPr>
              <a:buFontTx/>
              <a:buChar char="-"/>
            </a:pPr>
            <a:r>
              <a:rPr lang="en-US" sz="1400" dirty="0" smtClean="0">
                <a:latin typeface="Calibri" pitchFamily="34" charset="0"/>
                <a:cs typeface="Arial" pitchFamily="34" charset="0"/>
              </a:rPr>
              <a:t>Red: interface</a:t>
            </a:r>
          </a:p>
          <a:p>
            <a:pPr>
              <a:buFontTx/>
              <a:buChar char="-"/>
            </a:pPr>
            <a:r>
              <a:rPr lang="en-US" sz="1400" dirty="0" smtClean="0">
                <a:latin typeface="Calibri" pitchFamily="34" charset="0"/>
                <a:cs typeface="Arial" pitchFamily="34" charset="0"/>
              </a:rPr>
              <a:t> Green: static </a:t>
            </a:r>
            <a:r>
              <a:rPr lang="en-US" sz="1400" dirty="0" err="1" smtClean="0">
                <a:latin typeface="Calibri" pitchFamily="34" charset="0"/>
                <a:cs typeface="Arial" pitchFamily="34" charset="0"/>
              </a:rPr>
              <a:t>struct</a:t>
            </a:r>
            <a:endParaRPr lang="en-US" sz="1400" dirty="0" smtClean="0">
              <a:latin typeface="Calibri" pitchFamily="34" charset="0"/>
              <a:cs typeface="Arial" pitchFamily="34" charset="0"/>
            </a:endParaRPr>
          </a:p>
          <a:p>
            <a:pPr>
              <a:buFontTx/>
              <a:buChar char="-"/>
            </a:pPr>
            <a:r>
              <a:rPr lang="en-US" sz="1400" dirty="0" smtClean="0">
                <a:latin typeface="Calibri" pitchFamily="34" charset="0"/>
                <a:cs typeface="Arial" pitchFamily="34" charset="0"/>
              </a:rPr>
              <a:t> </a:t>
            </a:r>
            <a:r>
              <a:rPr lang="en-US" sz="1400" dirty="0" smtClean="0">
                <a:latin typeface="Calibri" pitchFamily="34" charset="0"/>
                <a:cs typeface="Arial" pitchFamily="34" charset="0"/>
              </a:rPr>
              <a:t>(): </a:t>
            </a:r>
            <a:r>
              <a:rPr lang="en-US" sz="1400" dirty="0" err="1" smtClean="0">
                <a:latin typeface="Calibri" pitchFamily="34" charset="0"/>
                <a:cs typeface="Arial" pitchFamily="34" charset="0"/>
              </a:rPr>
              <a:t>func</a:t>
            </a:r>
            <a:endParaRPr lang="en-US" sz="14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6" name="Down Arrow 15"/>
          <p:cNvSpPr/>
          <p:nvPr/>
        </p:nvSpPr>
        <p:spPr>
          <a:xfrm rot="5400000">
            <a:off x="6138348" y="3475074"/>
            <a:ext cx="372140" cy="386315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0800000">
            <a:off x="7419579" y="3560137"/>
            <a:ext cx="372140" cy="386315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1219749" y="3366979"/>
            <a:ext cx="372140" cy="386315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Blank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8385</TotalTime>
  <Words>1991</Words>
  <Application>Microsoft Office PowerPoint</Application>
  <PresentationFormat>Custom</PresentationFormat>
  <Paragraphs>497</Paragraphs>
  <Slides>36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Blank</vt:lpstr>
      <vt:lpstr>Workload solution Tech talk: Juju &amp; charms</vt:lpstr>
      <vt:lpstr>Agenda</vt:lpstr>
      <vt:lpstr>Workload Solution Project</vt:lpstr>
      <vt:lpstr>System architecture overview</vt:lpstr>
      <vt:lpstr>Function Architecture – Level 1</vt:lpstr>
      <vt:lpstr>Juju intro</vt:lpstr>
      <vt:lpstr>Example use cases</vt:lpstr>
      <vt:lpstr>Juju model</vt:lpstr>
      <vt:lpstr>Juju provider interface</vt:lpstr>
      <vt:lpstr>Juju bootstrap process</vt:lpstr>
      <vt:lpstr>Juju bootstrap finalizer</vt:lpstr>
      <vt:lpstr>jujud the agent</vt:lpstr>
      <vt:lpstr>Charm intro</vt:lpstr>
      <vt:lpstr>Charm intro</vt:lpstr>
      <vt:lpstr>Reactive workload &amp; layer</vt:lpstr>
      <vt:lpstr>Charm interface parity</vt:lpstr>
      <vt:lpstr>Hooks</vt:lpstr>
      <vt:lpstr>States</vt:lpstr>
      <vt:lpstr>Demo: chained-states</vt:lpstr>
      <vt:lpstr>Charm deploy</vt:lpstr>
      <vt:lpstr>Workload orchestration sequence diagram</vt:lpstr>
      <vt:lpstr>Deployment pattern 1 – pooled resource</vt:lpstr>
      <vt:lpstr>Juju+MaaS setup</vt:lpstr>
      <vt:lpstr>Pattern 1 example – Juju + MaaS</vt:lpstr>
      <vt:lpstr>Deployment pattern 2 -- ondemand</vt:lpstr>
      <vt:lpstr>Juju+LXD setup</vt:lpstr>
      <vt:lpstr>Deploy before &amp; after</vt:lpstr>
      <vt:lpstr>Constraints</vt:lpstr>
      <vt:lpstr>Juju status</vt:lpstr>
      <vt:lpstr>Demo: Openstack deploy (70s)</vt:lpstr>
      <vt:lpstr>Charm development</vt:lpstr>
      <vt:lpstr>Write charm</vt:lpstr>
      <vt:lpstr>Code tree</vt:lpstr>
      <vt:lpstr>Dist tree ($ charm build)</vt:lpstr>
      <vt:lpstr>CentOS compatibility</vt:lpstr>
      <vt:lpstr>Slide 36</vt:lpstr>
    </vt:vector>
  </TitlesOfParts>
  <Company>Lenovo.com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 Two Lines Maximum</dc:title>
  <dc:creator>Teri L Westberry-kutz</dc:creator>
  <cp:lastModifiedBy>Feng Xia1</cp:lastModifiedBy>
  <cp:revision>904</cp:revision>
  <dcterms:created xsi:type="dcterms:W3CDTF">2016-12-01T13:15:27Z</dcterms:created>
  <dcterms:modified xsi:type="dcterms:W3CDTF">2017-04-21T02:55:28Z</dcterms:modified>
</cp:coreProperties>
</file>